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9.xml" ContentType="application/vnd.openxmlformats-officedocument.presentationml.tags+xml"/>
  <Override PartName="/ppt/notesSlides/notesSlide45.xml" ContentType="application/vnd.openxmlformats-officedocument.presentationml.notesSlide+xml"/>
  <Override PartName="/ppt/tags/tag50.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5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2.xml" ContentType="application/vnd.openxmlformats-officedocument.presentationml.tags+xml"/>
  <Override PartName="/ppt/notesSlides/notesSlide7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media/image146.jpg" ContentType="image/jpeg"/>
  <Override PartName="/ppt/notesSlides/notesSlide106.xml" ContentType="application/vnd.openxmlformats-officedocument.presentationml.notesSlide+xml"/>
  <Override PartName="/ppt/media/image147.jpg" ContentType="image/jpeg"/>
  <Override PartName="/ppt/tags/tag55.xml" ContentType="application/vnd.openxmlformats-officedocument.presentationml.tags+xml"/>
  <Override PartName="/ppt/notesSlides/notesSlide10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59.xml" ContentType="application/vnd.openxmlformats-officedocument.presentationml.tags+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 id="2147483750" r:id="rId8"/>
  </p:sldMasterIdLst>
  <p:notesMasterIdLst>
    <p:notesMasterId r:id="rId152"/>
  </p:notesMasterIdLst>
  <p:sldIdLst>
    <p:sldId id="2076138295" r:id="rId9"/>
    <p:sldId id="2076138301" r:id="rId10"/>
    <p:sldId id="2076138446" r:id="rId11"/>
    <p:sldId id="2076138466" r:id="rId12"/>
    <p:sldId id="2076138467" r:id="rId13"/>
    <p:sldId id="2076138478" r:id="rId14"/>
    <p:sldId id="2076138479" r:id="rId15"/>
    <p:sldId id="2076138480" r:id="rId16"/>
    <p:sldId id="2076137545" r:id="rId17"/>
    <p:sldId id="2076138333" r:id="rId18"/>
    <p:sldId id="2076138508" r:id="rId19"/>
    <p:sldId id="2076138325" r:id="rId20"/>
    <p:sldId id="2076138558" r:id="rId21"/>
    <p:sldId id="2076138559" r:id="rId22"/>
    <p:sldId id="2076138557" r:id="rId23"/>
    <p:sldId id="1841" r:id="rId24"/>
    <p:sldId id="2076137318" r:id="rId25"/>
    <p:sldId id="2076138579" r:id="rId26"/>
    <p:sldId id="2076138578" r:id="rId27"/>
    <p:sldId id="2076138576" r:id="rId28"/>
    <p:sldId id="2076138577" r:id="rId29"/>
    <p:sldId id="2076138392" r:id="rId30"/>
    <p:sldId id="2076138393" r:id="rId31"/>
    <p:sldId id="2076137543" r:id="rId32"/>
    <p:sldId id="2076138397" r:id="rId33"/>
    <p:sldId id="2076138396" r:id="rId34"/>
    <p:sldId id="2076137544" r:id="rId35"/>
    <p:sldId id="2076138399" r:id="rId36"/>
    <p:sldId id="2076138382" r:id="rId37"/>
    <p:sldId id="2076138383" r:id="rId38"/>
    <p:sldId id="2076138384" r:id="rId39"/>
    <p:sldId id="2076138568" r:id="rId40"/>
    <p:sldId id="2076138560" r:id="rId41"/>
    <p:sldId id="2076138486" r:id="rId42"/>
    <p:sldId id="2076138487" r:id="rId43"/>
    <p:sldId id="2076138488" r:id="rId44"/>
    <p:sldId id="2076138489" r:id="rId45"/>
    <p:sldId id="2076138491" r:id="rId46"/>
    <p:sldId id="2076138490" r:id="rId47"/>
    <p:sldId id="2076138468" r:id="rId48"/>
    <p:sldId id="2076138469" r:id="rId49"/>
    <p:sldId id="2076138470" r:id="rId50"/>
    <p:sldId id="2076138326" r:id="rId51"/>
    <p:sldId id="10052" r:id="rId52"/>
    <p:sldId id="2076138460" r:id="rId53"/>
    <p:sldId id="2076138374" r:id="rId54"/>
    <p:sldId id="2076138375" r:id="rId55"/>
    <p:sldId id="2076138376" r:id="rId56"/>
    <p:sldId id="2076138443" r:id="rId57"/>
    <p:sldId id="2076138444" r:id="rId58"/>
    <p:sldId id="2076138445" r:id="rId59"/>
    <p:sldId id="2076138481" r:id="rId60"/>
    <p:sldId id="2076138566" r:id="rId61"/>
    <p:sldId id="2076137574" r:id="rId62"/>
    <p:sldId id="282" r:id="rId63"/>
    <p:sldId id="2076137575" r:id="rId64"/>
    <p:sldId id="2076137582" r:id="rId65"/>
    <p:sldId id="2076137583" r:id="rId66"/>
    <p:sldId id="2076138567" r:id="rId67"/>
    <p:sldId id="1370" r:id="rId68"/>
    <p:sldId id="2076138482" r:id="rId69"/>
    <p:sldId id="2076138328" r:id="rId70"/>
    <p:sldId id="2076137739" r:id="rId71"/>
    <p:sldId id="2076138331" r:id="rId72"/>
    <p:sldId id="2076138359" r:id="rId73"/>
    <p:sldId id="2076138518" r:id="rId74"/>
    <p:sldId id="2076138519" r:id="rId75"/>
    <p:sldId id="2076138520" r:id="rId76"/>
    <p:sldId id="2076138521" r:id="rId77"/>
    <p:sldId id="2076138522" r:id="rId78"/>
    <p:sldId id="2076138517" r:id="rId79"/>
    <p:sldId id="2076138523" r:id="rId80"/>
    <p:sldId id="2076138307" r:id="rId81"/>
    <p:sldId id="2076138526" r:id="rId82"/>
    <p:sldId id="2076138525" r:id="rId83"/>
    <p:sldId id="2076138532" r:id="rId84"/>
    <p:sldId id="2076138527" r:id="rId85"/>
    <p:sldId id="2076138534" r:id="rId86"/>
    <p:sldId id="2076138533" r:id="rId87"/>
    <p:sldId id="2076138529" r:id="rId88"/>
    <p:sldId id="2076138531" r:id="rId89"/>
    <p:sldId id="2076138528" r:id="rId90"/>
    <p:sldId id="2076138530" r:id="rId91"/>
    <p:sldId id="2076138535" r:id="rId92"/>
    <p:sldId id="2076138310" r:id="rId93"/>
    <p:sldId id="2076138308" r:id="rId94"/>
    <p:sldId id="2076138494" r:id="rId95"/>
    <p:sldId id="2076138500" r:id="rId96"/>
    <p:sldId id="2076138495" r:id="rId97"/>
    <p:sldId id="2076138496" r:id="rId98"/>
    <p:sldId id="2076138497" r:id="rId99"/>
    <p:sldId id="2076138498" r:id="rId100"/>
    <p:sldId id="2076138499" r:id="rId101"/>
    <p:sldId id="2076138483" r:id="rId102"/>
    <p:sldId id="1387" r:id="rId103"/>
    <p:sldId id="2076138463" r:id="rId104"/>
    <p:sldId id="2076138447" r:id="rId105"/>
    <p:sldId id="2076138448" r:id="rId106"/>
    <p:sldId id="2076138569" r:id="rId107"/>
    <p:sldId id="2076138570" r:id="rId108"/>
    <p:sldId id="2076138571" r:id="rId109"/>
    <p:sldId id="2076138572" r:id="rId110"/>
    <p:sldId id="2076138573" r:id="rId111"/>
    <p:sldId id="2076138574" r:id="rId112"/>
    <p:sldId id="2076138575" r:id="rId113"/>
    <p:sldId id="2076138484" r:id="rId114"/>
    <p:sldId id="2076138485" r:id="rId115"/>
    <p:sldId id="2076138314" r:id="rId116"/>
    <p:sldId id="2076138315" r:id="rId117"/>
    <p:sldId id="2076138507" r:id="rId118"/>
    <p:sldId id="2076138501" r:id="rId119"/>
    <p:sldId id="2076138506" r:id="rId120"/>
    <p:sldId id="2076138502" r:id="rId121"/>
    <p:sldId id="2076138503" r:id="rId122"/>
    <p:sldId id="2076138504" r:id="rId123"/>
    <p:sldId id="2076138505" r:id="rId124"/>
    <p:sldId id="2076138473" r:id="rId125"/>
    <p:sldId id="2076138316" r:id="rId126"/>
    <p:sldId id="2076138317" r:id="rId127"/>
    <p:sldId id="2076138511" r:id="rId128"/>
    <p:sldId id="2076138510" r:id="rId129"/>
    <p:sldId id="2076138509" r:id="rId130"/>
    <p:sldId id="2076138512" r:id="rId131"/>
    <p:sldId id="2076138513" r:id="rId132"/>
    <p:sldId id="2076138514" r:id="rId133"/>
    <p:sldId id="2076138524" r:id="rId134"/>
    <p:sldId id="2076138318" r:id="rId135"/>
    <p:sldId id="2076138319" r:id="rId136"/>
    <p:sldId id="2076138515" r:id="rId137"/>
    <p:sldId id="2076138516" r:id="rId138"/>
    <p:sldId id="2076138377" r:id="rId139"/>
    <p:sldId id="2076138450" r:id="rId140"/>
    <p:sldId id="2076138561" r:id="rId141"/>
    <p:sldId id="1385" r:id="rId142"/>
    <p:sldId id="2076138465" r:id="rId143"/>
    <p:sldId id="2076138305" r:id="rId144"/>
    <p:sldId id="2076138580" r:id="rId145"/>
    <p:sldId id="2076138581" r:id="rId146"/>
    <p:sldId id="2076138208" r:id="rId147"/>
    <p:sldId id="2076138271" r:id="rId148"/>
    <p:sldId id="2076138225" r:id="rId149"/>
    <p:sldId id="2076138270" r:id="rId150"/>
    <p:sldId id="2076138226"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446"/>
          </p14:sldIdLst>
        </p14:section>
        <p14:section name="Azure Security Center" id="{3A50B912-06AB-4B4F-8DBD-FA484974B469}">
          <p14:sldIdLst>
            <p14:sldId id="2076138466"/>
            <p14:sldId id="2076138467"/>
            <p14:sldId id="2076138478"/>
            <p14:sldId id="2076138479"/>
            <p14:sldId id="2076138480"/>
            <p14:sldId id="2076137545"/>
            <p14:sldId id="2076138333"/>
            <p14:sldId id="2076138508"/>
          </p14:sldIdLst>
        </p14:section>
        <p14:section name="Azure Defender" id="{50E05ECA-BDEA-44BA-B82A-2A844AB9DC7C}">
          <p14:sldIdLst>
            <p14:sldId id="2076138325"/>
            <p14:sldId id="2076138558"/>
            <p14:sldId id="2076138559"/>
            <p14:sldId id="2076138557"/>
            <p14:sldId id="1841"/>
            <p14:sldId id="2076137318"/>
            <p14:sldId id="2076138579"/>
            <p14:sldId id="2076138578"/>
          </p14:sldIdLst>
        </p14:section>
        <p14:section name="Break" id="{BDFBF1C4-34E0-4C50-BAEB-E366DB8A2586}">
          <p14:sldIdLst>
            <p14:sldId id="2076138576"/>
            <p14:sldId id="2076138577"/>
          </p14:sldIdLst>
        </p14:section>
        <p14:section name="Azure Arc" id="{A10F9C03-D74B-41D1-AB49-7A5878687D87}">
          <p14:sldIdLst>
            <p14:sldId id="2076138392"/>
            <p14:sldId id="2076138393"/>
            <p14:sldId id="2076137543"/>
            <p14:sldId id="2076138397"/>
            <p14:sldId id="2076138396"/>
            <p14:sldId id="2076137544"/>
            <p14:sldId id="2076138399"/>
          </p14:sldIdLst>
        </p14:section>
        <p14:section name="Azure Lighthouse" id="{681FC1F4-E34D-473B-8723-21FDB4E3E771}">
          <p14:sldIdLst>
            <p14:sldId id="2076138382"/>
            <p14:sldId id="2076138383"/>
            <p14:sldId id="2076138384"/>
          </p14:sldIdLst>
        </p14:section>
        <p14:section name="Azure Purview" id="{DEEB3752-AC7C-4F80-96BB-2578F0E31994}">
          <p14:sldIdLst>
            <p14:sldId id="2076138568"/>
            <p14:sldId id="2076138560"/>
          </p14:sldIdLst>
        </p14:section>
        <p14:section name="Azure Policy" id="{DADB4019-4B71-40C3-A139-A88D6E81E1C1}">
          <p14:sldIdLst>
            <p14:sldId id="2076138486"/>
            <p14:sldId id="2076138487"/>
            <p14:sldId id="2076138488"/>
            <p14:sldId id="2076138489"/>
            <p14:sldId id="2076138491"/>
            <p14:sldId id="2076138490"/>
          </p14:sldIdLst>
        </p14:section>
        <p14:section name="Recommendations" id="{777EE732-F3BE-45A2-A74C-BAB111D90D41}">
          <p14:sldIdLst>
            <p14:sldId id="2076138468"/>
            <p14:sldId id="2076138469"/>
            <p14:sldId id="2076138470"/>
          </p14:sldIdLst>
        </p14:section>
        <p14:section name="Microsoft 365 Defender" id="{B12E073A-45B8-40E8-A502-41D1DFEDCFE5}">
          <p14:sldIdLst>
            <p14:sldId id="2076138326"/>
            <p14:sldId id="10052"/>
            <p14:sldId id="2076138460"/>
            <p14:sldId id="2076138374"/>
            <p14:sldId id="2076138375"/>
            <p14:sldId id="2076138376"/>
            <p14:sldId id="2076138443"/>
            <p14:sldId id="2076138444"/>
            <p14:sldId id="2076138445"/>
            <p14:sldId id="2076138481"/>
          </p14:sldIdLst>
        </p14:section>
        <p14:section name="Azure Identity" id="{B94C5CF5-3B73-41CD-9BA8-AF9F105D0A3C}">
          <p14:sldIdLst>
            <p14:sldId id="2076138566"/>
            <p14:sldId id="2076137574"/>
            <p14:sldId id="282"/>
            <p14:sldId id="2076137575"/>
            <p14:sldId id="2076137582"/>
            <p14:sldId id="2076137583"/>
            <p14:sldId id="2076138567"/>
          </p14:sldIdLst>
        </p14:section>
        <p14:section name="Azure Defender - Part I" id="{3A360AFD-398B-4137-9463-A1369FC75A5C}">
          <p14:sldIdLst>
            <p14:sldId id="1370"/>
            <p14:sldId id="2076138482"/>
          </p14:sldIdLst>
        </p14:section>
        <p14:section name="VM Vulnerability Assessments" id="{A855E186-75BA-4751-9A3E-28F12704E046}">
          <p14:sldIdLst>
            <p14:sldId id="2076138328"/>
            <p14:sldId id="2076137739"/>
            <p14:sldId id="2076138331"/>
            <p14:sldId id="2076138359"/>
            <p14:sldId id="2076138518"/>
            <p14:sldId id="2076138519"/>
            <p14:sldId id="2076138520"/>
            <p14:sldId id="2076138521"/>
            <p14:sldId id="2076138522"/>
            <p14:sldId id="2076138517"/>
          </p14:sldIdLst>
        </p14:section>
        <p14:section name="SQL Vulnerability Assessments" id="{7E4630E3-88E0-4E0B-BBF3-486E0942827C}">
          <p14:sldIdLst>
            <p14:sldId id="2076138523"/>
            <p14:sldId id="2076138307"/>
            <p14:sldId id="2076138526"/>
            <p14:sldId id="2076138525"/>
            <p14:sldId id="2076138532"/>
            <p14:sldId id="2076138527"/>
            <p14:sldId id="2076138534"/>
            <p14:sldId id="2076138533"/>
            <p14:sldId id="2076138529"/>
            <p14:sldId id="2076138531"/>
            <p14:sldId id="2076138528"/>
            <p14:sldId id="2076138530"/>
            <p14:sldId id="2076138535"/>
          </p14:sldIdLst>
        </p14:section>
        <p14:section name="File Integrity" id="{AA6830BC-212D-4371-91B3-A95D575E2B2C}">
          <p14:sldIdLst>
            <p14:sldId id="2076138310"/>
            <p14:sldId id="2076138308"/>
            <p14:sldId id="2076138494"/>
            <p14:sldId id="2076138500"/>
            <p14:sldId id="2076138495"/>
            <p14:sldId id="2076138496"/>
            <p14:sldId id="2076138497"/>
            <p14:sldId id="2076138498"/>
            <p14:sldId id="2076138499"/>
            <p14:sldId id="2076138483"/>
          </p14:sldIdLst>
        </p14:section>
        <p14:section name="Break" id="{1D799A26-7069-4676-AE33-C0232E504F89}">
          <p14:sldIdLst>
            <p14:sldId id="1387"/>
            <p14:sldId id="2076138463"/>
          </p14:sldIdLst>
        </p14:section>
        <p14:section name="Activity 1 : Azure Defender" id="{0C8243A7-7597-438B-A7C5-38179334D1DE}">
          <p14:sldIdLst>
            <p14:sldId id="2076138447"/>
            <p14:sldId id="2076138448"/>
          </p14:sldIdLst>
        </p14:section>
        <p14:section name="Labs" id="{30EC9674-8980-4B17-AB31-E18DB90318AB}">
          <p14:sldIdLst>
            <p14:sldId id="2076138569"/>
            <p14:sldId id="2076138570"/>
            <p14:sldId id="2076138571"/>
            <p14:sldId id="2076138572"/>
            <p14:sldId id="2076138573"/>
            <p14:sldId id="2076138574"/>
            <p14:sldId id="2076138575"/>
          </p14:sldIdLst>
        </p14:section>
        <p14:section name="Long Break" id="{9DE075DF-F34C-4FD2-BCCF-26849B078E51}">
          <p14:sldIdLst>
            <p14:sldId id="2076138484"/>
            <p14:sldId id="2076138485"/>
          </p14:sldIdLst>
        </p14:section>
        <p14:section name="Adaptive Application Control" id="{67328F98-2A1E-4A49-BC1B-A6E3D4033CC0}">
          <p14:sldIdLst>
            <p14:sldId id="2076138314"/>
            <p14:sldId id="2076138315"/>
            <p14:sldId id="2076138507"/>
            <p14:sldId id="2076138501"/>
            <p14:sldId id="2076138506"/>
            <p14:sldId id="2076138502"/>
            <p14:sldId id="2076138503"/>
            <p14:sldId id="2076138504"/>
            <p14:sldId id="2076138505"/>
            <p14:sldId id="2076138473"/>
          </p14:sldIdLst>
        </p14:section>
        <p14:section name="JIT VM Access" id="{A64FD405-A39C-4FD5-A1A9-3D9B2DADA211}">
          <p14:sldIdLst>
            <p14:sldId id="2076138316"/>
            <p14:sldId id="2076138317"/>
            <p14:sldId id="2076138511"/>
            <p14:sldId id="2076138510"/>
            <p14:sldId id="2076138509"/>
            <p14:sldId id="2076138512"/>
          </p14:sldIdLst>
        </p14:section>
        <p14:section name="Azure Bastion" id="{93B851F1-4315-4054-BF9D-10F68F162236}">
          <p14:sldIdLst>
            <p14:sldId id="2076138513"/>
            <p14:sldId id="2076138514"/>
            <p14:sldId id="2076138524"/>
          </p14:sldIdLst>
        </p14:section>
        <p14:section name="Adaptive Network Hardening" id="{688EE4A2-8932-43DC-A67F-C19015162B5D}">
          <p14:sldIdLst>
            <p14:sldId id="2076138318"/>
            <p14:sldId id="2076138319"/>
            <p14:sldId id="2076138515"/>
            <p14:sldId id="2076138516"/>
          </p14:sldIdLst>
        </p14:section>
        <p14:section name="Case Studies" id="{2415D078-5A96-402F-B2A9-35E19BB6A187}">
          <p14:sldIdLst>
            <p14:sldId id="2076138377"/>
            <p14:sldId id="2076138450"/>
            <p14:sldId id="2076138561"/>
          </p14:sldIdLst>
        </p14:section>
        <p14:section name="Activity 2 : Azure Defender Discussion" id="{BB4ABBD6-DACC-47C5-830A-10ACC347A35B}">
          <p14:sldIdLst>
            <p14:sldId id="1385"/>
            <p14:sldId id="2076138465"/>
          </p14:sldIdLst>
        </p14:section>
        <p14:section name="Labs" id="{7E0EDBE3-F285-42E7-9435-EE5D15EBBED9}">
          <p14:sldIdLst>
            <p14:sldId id="2076138305"/>
            <p14:sldId id="2076138580"/>
            <p14:sldId id="2076138581"/>
          </p14:sldIdLst>
        </p14:section>
        <p14:section name="Q + A" id="{C220CE7B-E5E2-4C8F-ABA7-DC94A75CF4A8}">
          <p14:sldIdLst>
            <p14:sldId id="2076138208"/>
            <p14:sldId id="2076138271"/>
          </p14:sldIdLst>
        </p14:section>
        <p14:section name="Closing" id="{D753D875-97AF-4773-AB9F-D70879D4D93B}">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D2D2D2"/>
    <a:srgbClr val="B4A0FF"/>
    <a:srgbClr val="31313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80910" autoAdjust="0"/>
  </p:normalViewPr>
  <p:slideViewPr>
    <p:cSldViewPr snapToGrid="0">
      <p:cViewPr varScale="1">
        <p:scale>
          <a:sx n="128" d="100"/>
          <a:sy n="128" d="100"/>
        </p:scale>
        <p:origin x="60" y="80"/>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theme" Target="theme/theme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slide" Target="slides/slide137.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top-scoring-industry-tests?view=o365-worldwid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2070767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This figure shows the architecture of an Azure Bastion deployment. In this diagram:</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Bastion host is deployed in the virtual network that contains the </a:t>
            </a:r>
            <a:r>
              <a:rPr lang="en-US" b="0" i="0" dirty="0" err="1">
                <a:solidFill>
                  <a:srgbClr val="171717"/>
                </a:solidFill>
                <a:effectLst/>
                <a:latin typeface="Segoe UI" panose="020B0502040204020203" pitchFamily="34" charset="0"/>
              </a:rPr>
              <a:t>AzureBastionSubnet</a:t>
            </a:r>
            <a:r>
              <a:rPr lang="en-US" b="0" i="0" dirty="0">
                <a:solidFill>
                  <a:srgbClr val="171717"/>
                </a:solidFill>
                <a:effectLst/>
                <a:latin typeface="Segoe UI" panose="020B0502040204020203" pitchFamily="34" charset="0"/>
              </a:rPr>
              <a:t> subnet that has a minimum /27 prefix.</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connects to the Azure portal using any HTML5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selects the virtual machine to connect to.</a:t>
            </a:r>
          </a:p>
          <a:p>
            <a:pPr algn="l">
              <a:buFont typeface="Arial" panose="020B0604020202020204" pitchFamily="34" charset="0"/>
              <a:buChar char="•"/>
            </a:pPr>
            <a:r>
              <a:rPr lang="en-US" b="0" i="0" dirty="0">
                <a:solidFill>
                  <a:srgbClr val="171717"/>
                </a:solidFill>
                <a:effectLst/>
                <a:latin typeface="Segoe UI" panose="020B0502040204020203" pitchFamily="34" charset="0"/>
              </a:rPr>
              <a:t>With a single click, the RDP/SSH session opens in the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No public IP is required on the Azure VM.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7478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875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5573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8071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7209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4498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0376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9026678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11:07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42862340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 Update the code / link</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93060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dirty="0"/>
          </a:p>
        </p:txBody>
      </p:sp>
    </p:spTree>
    <p:extLst>
      <p:ext uri="{BB962C8B-B14F-4D97-AF65-F5344CB8AC3E}">
        <p14:creationId xmlns:p14="http://schemas.microsoft.com/office/powerpoint/2010/main" val="35034373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170901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647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2693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964186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44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05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244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9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11:07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855273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https://docs.microsoft.com/en-us/azure/purview/tutorial-msi-configuration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514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11/9/2021 11:07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15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955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50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028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074475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a:p>
            <a:r>
              <a:rPr lang="en-US" dirty="0">
                <a:hlinkClick r:id="rId4"/>
              </a:rPr>
              <a:t>Top scoring in industry tests - Microsoft 365 Defender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2136049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786332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5557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8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488839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555632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4042952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238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967327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11:07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54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a:p>
            <a:endParaRPr lang="en-US" dirty="0"/>
          </a:p>
          <a:p>
            <a:r>
              <a:rPr lang="en-US" dirty="0"/>
              <a:t>https://docs.microsoft.com/en-us/azure/security-center/deploy-vulnerability-assessment-byol-vm</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2435213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20849124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517579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489029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682001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42438777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41501939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2534803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4273674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685010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758155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2500343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1336055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9506104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4050815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https://docs.microsoft.com/en-us/azure/azure-sql/database/sql-database-vulnerability-assessment-rules-changelog</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17793181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https://docs.microsoft.com/en-us/azure/azure-sql/database/sql-database-vulnerability-assessment-storage</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8029230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1319090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https://www.microsoft.com/security/blog/2019/11/06/microsoft-cloud-security-solutions-provide-comprehensive-cross-cloud-protection/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60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25804253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2172776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9391930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3495242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41065234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3420469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594014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1558906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2461760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11/9/2021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2564186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9688591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478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236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6153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5061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8982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4677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6239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47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7414214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4420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122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975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3330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745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1858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8613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454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11:07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4767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2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Tuesday, November 9,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5947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Tuesday, November 9,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954055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Tuesday, November 9,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942637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Tuesday, November 9,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089883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Tuesday, November 9,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892961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Tuesday, November 9,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202038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Tuesday, November 9,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96412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Tuesday, November 9,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192588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Tuesday, November 9,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715299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Tuesday, November 9,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76297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Tuesday, November 9,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6528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09769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227090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60014" y="1722183"/>
            <a:ext cx="1344295" cy="764540"/>
          </a:xfrm>
          <a:custGeom>
            <a:avLst/>
            <a:gdLst/>
            <a:ahLst/>
            <a:cxnLst/>
            <a:rect l="l" t="t" r="r" b="b"/>
            <a:pathLst>
              <a:path w="1344295" h="764539">
                <a:moveTo>
                  <a:pt x="224782" y="285132"/>
                </a:moveTo>
                <a:lnTo>
                  <a:pt x="174039" y="293907"/>
                </a:lnTo>
                <a:lnTo>
                  <a:pt x="126511" y="313242"/>
                </a:lnTo>
                <a:lnTo>
                  <a:pt x="83804" y="342297"/>
                </a:lnTo>
                <a:lnTo>
                  <a:pt x="47526" y="380228"/>
                </a:lnTo>
                <a:lnTo>
                  <a:pt x="21148" y="425659"/>
                </a:lnTo>
                <a:lnTo>
                  <a:pt x="5255" y="474686"/>
                </a:lnTo>
                <a:lnTo>
                  <a:pt x="0" y="525550"/>
                </a:lnTo>
                <a:lnTo>
                  <a:pt x="5536" y="576491"/>
                </a:lnTo>
                <a:lnTo>
                  <a:pt x="22016" y="625748"/>
                </a:lnTo>
                <a:lnTo>
                  <a:pt x="49683" y="670159"/>
                </a:lnTo>
                <a:lnTo>
                  <a:pt x="85692" y="707070"/>
                </a:lnTo>
                <a:lnTo>
                  <a:pt x="128437" y="735486"/>
                </a:lnTo>
                <a:lnTo>
                  <a:pt x="176310" y="754414"/>
                </a:lnTo>
                <a:lnTo>
                  <a:pt x="227704" y="762857"/>
                </a:lnTo>
                <a:lnTo>
                  <a:pt x="227704" y="764451"/>
                </a:lnTo>
                <a:lnTo>
                  <a:pt x="1152510" y="764451"/>
                </a:lnTo>
                <a:lnTo>
                  <a:pt x="1196235" y="759376"/>
                </a:lnTo>
                <a:lnTo>
                  <a:pt x="1236449" y="744929"/>
                </a:lnTo>
                <a:lnTo>
                  <a:pt x="1271978" y="722284"/>
                </a:lnTo>
                <a:lnTo>
                  <a:pt x="1301653" y="692611"/>
                </a:lnTo>
                <a:lnTo>
                  <a:pt x="1324299" y="657081"/>
                </a:lnTo>
                <a:lnTo>
                  <a:pt x="1338747" y="616866"/>
                </a:lnTo>
                <a:lnTo>
                  <a:pt x="1343823" y="573137"/>
                </a:lnTo>
                <a:lnTo>
                  <a:pt x="1338835" y="529319"/>
                </a:lnTo>
                <a:lnTo>
                  <a:pt x="1324615" y="488876"/>
                </a:lnTo>
                <a:lnTo>
                  <a:pt x="1302280" y="453035"/>
                </a:lnTo>
                <a:lnTo>
                  <a:pt x="1272945" y="423023"/>
                </a:lnTo>
                <a:lnTo>
                  <a:pt x="1237727" y="400066"/>
                </a:lnTo>
                <a:lnTo>
                  <a:pt x="1197741" y="385392"/>
                </a:lnTo>
                <a:lnTo>
                  <a:pt x="1154105" y="380228"/>
                </a:lnTo>
                <a:lnTo>
                  <a:pt x="1138160" y="380228"/>
                </a:lnTo>
                <a:lnTo>
                  <a:pt x="1133683" y="334287"/>
                </a:lnTo>
                <a:lnTo>
                  <a:pt x="1120710" y="290871"/>
                </a:lnTo>
                <a:lnTo>
                  <a:pt x="1119089" y="287759"/>
                </a:lnTo>
                <a:lnTo>
                  <a:pt x="277133" y="287759"/>
                </a:lnTo>
                <a:lnTo>
                  <a:pt x="224782" y="285132"/>
                </a:lnTo>
                <a:close/>
              </a:path>
              <a:path w="1344295" h="764539">
                <a:moveTo>
                  <a:pt x="545151" y="0"/>
                </a:moveTo>
                <a:lnTo>
                  <a:pt x="497173" y="7164"/>
                </a:lnTo>
                <a:lnTo>
                  <a:pt x="451095" y="22354"/>
                </a:lnTo>
                <a:lnTo>
                  <a:pt x="408978" y="44680"/>
                </a:lnTo>
                <a:lnTo>
                  <a:pt x="371495" y="73359"/>
                </a:lnTo>
                <a:lnTo>
                  <a:pt x="339318" y="107605"/>
                </a:lnTo>
                <a:lnTo>
                  <a:pt x="313121" y="146634"/>
                </a:lnTo>
                <a:lnTo>
                  <a:pt x="293576" y="189661"/>
                </a:lnTo>
                <a:lnTo>
                  <a:pt x="281356" y="235901"/>
                </a:lnTo>
                <a:lnTo>
                  <a:pt x="277133" y="284571"/>
                </a:lnTo>
                <a:lnTo>
                  <a:pt x="277133" y="287759"/>
                </a:lnTo>
                <a:lnTo>
                  <a:pt x="1119089" y="287759"/>
                </a:lnTo>
                <a:lnTo>
                  <a:pt x="1099930" y="250976"/>
                </a:lnTo>
                <a:lnTo>
                  <a:pt x="1072033" y="215595"/>
                </a:lnTo>
                <a:lnTo>
                  <a:pt x="1037707" y="185725"/>
                </a:lnTo>
                <a:lnTo>
                  <a:pt x="997538" y="162984"/>
                </a:lnTo>
                <a:lnTo>
                  <a:pt x="819261" y="155433"/>
                </a:lnTo>
                <a:lnTo>
                  <a:pt x="793257" y="113948"/>
                </a:lnTo>
                <a:lnTo>
                  <a:pt x="761311" y="78235"/>
                </a:lnTo>
                <a:lnTo>
                  <a:pt x="724357" y="48688"/>
                </a:lnTo>
                <a:lnTo>
                  <a:pt x="683330" y="25698"/>
                </a:lnTo>
                <a:lnTo>
                  <a:pt x="639164" y="9659"/>
                </a:lnTo>
                <a:lnTo>
                  <a:pt x="592793" y="962"/>
                </a:lnTo>
                <a:lnTo>
                  <a:pt x="545151" y="0"/>
                </a:lnTo>
                <a:close/>
              </a:path>
              <a:path w="1344295" h="764539">
                <a:moveTo>
                  <a:pt x="909471" y="142220"/>
                </a:moveTo>
                <a:lnTo>
                  <a:pt x="864022" y="144503"/>
                </a:lnTo>
                <a:lnTo>
                  <a:pt x="819261" y="155433"/>
                </a:lnTo>
                <a:lnTo>
                  <a:pt x="975148" y="155433"/>
                </a:lnTo>
                <a:lnTo>
                  <a:pt x="954385" y="148431"/>
                </a:lnTo>
                <a:lnTo>
                  <a:pt x="909471" y="142220"/>
                </a:lnTo>
                <a:close/>
              </a:path>
            </a:pathLst>
          </a:custGeom>
          <a:solidFill>
            <a:srgbClr val="0078D6"/>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908740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87053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23395E"/>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284605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87613968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8.xml"/><Relationship Id="rId7"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Tuesday, November 9,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7066604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9011" y="432561"/>
            <a:ext cx="11253977" cy="574040"/>
          </a:xfrm>
          <a:prstGeom prst="rect">
            <a:avLst/>
          </a:prstGeom>
        </p:spPr>
        <p:txBody>
          <a:bodyPr wrap="square" lIns="0" tIns="0" rIns="0" bIns="0">
            <a:spAutoFit/>
          </a:bodyPr>
          <a:lstStyle>
            <a:lvl1pPr>
              <a:defRPr sz="3600" b="1" i="0">
                <a:solidFill>
                  <a:schemeClr val="tx1"/>
                </a:solidFill>
                <a:latin typeface="Segoe UI Semibold"/>
                <a:cs typeface="Segoe UI Semibold"/>
              </a:defRPr>
            </a:lvl1pPr>
          </a:lstStyle>
          <a:p>
            <a:endParaRPr/>
          </a:p>
        </p:txBody>
      </p:sp>
      <p:sp>
        <p:nvSpPr>
          <p:cNvPr id="3" name="Holder 3"/>
          <p:cNvSpPr>
            <a:spLocks noGrp="1"/>
          </p:cNvSpPr>
          <p:nvPr>
            <p:ph type="body" idx="1"/>
          </p:nvPr>
        </p:nvSpPr>
        <p:spPr>
          <a:xfrm>
            <a:off x="927074" y="1371091"/>
            <a:ext cx="10337850" cy="3646804"/>
          </a:xfrm>
          <a:prstGeom prst="rect">
            <a:avLst/>
          </a:prstGeom>
        </p:spPr>
        <p:txBody>
          <a:bodyPr wrap="square" lIns="0" tIns="0" rIns="0" bIns="0">
            <a:spAutoFit/>
          </a:bodyPr>
          <a:lstStyle>
            <a:lvl1pPr>
              <a:defRPr sz="2400" b="0" i="0">
                <a:solidFill>
                  <a:srgbClr val="0078D6"/>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209029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svg"/><Relationship Id="rId2" Type="http://schemas.openxmlformats.org/officeDocument/2006/relationships/image" Target="../media/image124.png"/><Relationship Id="rId1" Type="http://schemas.openxmlformats.org/officeDocument/2006/relationships/slideLayout" Target="../slideLayouts/slideLayout48.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sv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6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6.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7.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8.xml"/></Relationships>
</file>

<file path=ppt/slides/_rels/slide13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9.xml"/><Relationship Id="rId1" Type="http://schemas.openxmlformats.org/officeDocument/2006/relationships/slideLayout" Target="../slideLayouts/slideLayout36.xml"/><Relationship Id="rId4" Type="http://schemas.openxmlformats.org/officeDocument/2006/relationships/image" Target="../media/image14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59.xml"/><Relationship Id="rId1" Type="http://schemas.openxmlformats.org/officeDocument/2006/relationships/tags" Target="../tags/tag5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ecurity-center/release-notes" TargetMode="External"/><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44.png"/><Relationship Id="rId4" Type="http://schemas.openxmlformats.org/officeDocument/2006/relationships/hyperlink" Target="https://docs.microsoft.com/en-us/azure/security-center/upcoming-changes"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hyperlink" Target="https://securitycenter.microsoft.com/reports" TargetMode="External"/><Relationship Id="rId2" Type="http://schemas.openxmlformats.org/officeDocument/2006/relationships/notesSlide" Target="../notesSlides/notesSlide35.xml"/><Relationship Id="rId1" Type="http://schemas.openxmlformats.org/officeDocument/2006/relationships/slideLayout" Target="../slideLayouts/slideLayout66.xml"/><Relationship Id="rId5" Type="http://schemas.openxmlformats.org/officeDocument/2006/relationships/image" Target="../media/image59.png"/><Relationship Id="rId4" Type="http://schemas.openxmlformats.org/officeDocument/2006/relationships/hyperlink" Target="https://security.microsoft.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66.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66.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66.xml"/><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8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8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6.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2.xml"/><Relationship Id="rId1" Type="http://schemas.openxmlformats.org/officeDocument/2006/relationships/tags" Target="../tags/tag50.xml"/><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 for Cloud</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3"/>
          <a:stretch>
            <a:fillRect/>
          </a:stretch>
        </p:blipFill>
        <p:spPr>
          <a:xfrm>
            <a:off x="2749722" y="4844803"/>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3882590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8267920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4148065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5135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7617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297428" y="152122"/>
            <a:ext cx="10789916" cy="1466363"/>
          </a:xfrm>
        </p:spPr>
        <p:txBody>
          <a:bodyPr/>
          <a:lstStyle/>
          <a:p>
            <a:r>
              <a:rPr lang="en-US" dirty="0"/>
              <a:t>Build Hands-on Lab: </a:t>
            </a:r>
            <a:br>
              <a:rPr lang="en-US" dirty="0"/>
            </a:br>
            <a:r>
              <a:rPr lang="en-US" dirty="0"/>
              <a:t>Lab 1: </a:t>
            </a:r>
            <a:r>
              <a:rPr lang="en-US" dirty="0">
                <a:solidFill>
                  <a:srgbClr val="737373"/>
                </a:solidFill>
              </a:rPr>
              <a:t>Configure Microsoft Defender for Cloud Settings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Microsoft Defender for Cloud Settings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241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5879561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4" y="4591334"/>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93B5D6E2-E3BC-4BD9-A580-B278A1C4284A}"/>
              </a:ext>
            </a:extLst>
          </p:cNvPr>
          <p:cNvGraphicFramePr>
            <a:graphicFrameLocks noGrp="1"/>
          </p:cNvGraphicFramePr>
          <p:nvPr>
            <p:extLst>
              <p:ext uri="{D42A27DB-BD31-4B8C-83A1-F6EECF244321}">
                <p14:modId xmlns:p14="http://schemas.microsoft.com/office/powerpoint/2010/main" val="3330857813"/>
              </p:ext>
            </p:extLst>
          </p:nvPr>
        </p:nvGraphicFramePr>
        <p:xfrm>
          <a:off x="4313708" y="908283"/>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314229214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3063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Application allow lists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Application </a:t>
            </a:r>
            <a:r>
              <a:rPr lang="en-US" sz="1800" dirty="0" err="1"/>
              <a:t>allowlist</a:t>
            </a:r>
            <a:r>
              <a:rPr lang="en-US" sz="1800" dirty="0"/>
              <a:t> is not necessarily a new concept. </a:t>
            </a:r>
          </a:p>
          <a:p>
            <a:pPr>
              <a:lnSpc>
                <a:spcPct val="100000"/>
              </a:lnSpc>
              <a:spcAft>
                <a:spcPts val="1000"/>
              </a:spcAft>
            </a:pPr>
            <a:r>
              <a:rPr lang="en-US" sz="1800" dirty="0"/>
              <a:t>One of the biggest challenges of dealing with the application </a:t>
            </a:r>
            <a:r>
              <a:rPr lang="en-US" sz="1800" dirty="0" err="1"/>
              <a:t>allowlist</a:t>
            </a:r>
            <a:r>
              <a:rPr lang="en-US" sz="1800" dirty="0"/>
              <a:t> is how to maintain that list. </a:t>
            </a:r>
          </a:p>
          <a:p>
            <a:pPr>
              <a:lnSpc>
                <a:spcPct val="100000"/>
              </a:lnSpc>
              <a:spcAft>
                <a:spcPts val="1000"/>
              </a:spcAft>
            </a:pPr>
            <a:r>
              <a:rPr lang="en-US" sz="1800" dirty="0"/>
              <a:t>The traditional approach of using AppLocker in Windows is a good solution, but still has the overhead of keeping up with the applications and making the initial baseline.</a:t>
            </a:r>
          </a:p>
          <a:p>
            <a:pPr>
              <a:lnSpc>
                <a:spcPct val="100000"/>
              </a:lnSpc>
              <a:spcAft>
                <a:spcPts val="1000"/>
              </a:spcAft>
            </a:pPr>
            <a:endParaRPr lang="en-US" sz="1800" b="1" dirty="0"/>
          </a:p>
          <a:p>
            <a:pPr>
              <a:lnSpc>
                <a:spcPct val="100000"/>
              </a:lnSpc>
              <a:spcAft>
                <a:spcPts val="1000"/>
              </a:spcAft>
            </a:pPr>
            <a:r>
              <a:rPr lang="en-US" sz="1800" dirty="0"/>
              <a:t>Adaptive application controls is one of the advanced protection features you can benefit from, when you upgrade to Microsoft Defender for Cloud ON, this falls under the cloud Workload Platform Protection (CWPP).</a:t>
            </a:r>
          </a:p>
        </p:txBody>
      </p:sp>
    </p:spTree>
    <p:extLst>
      <p:ext uri="{BB962C8B-B14F-4D97-AF65-F5344CB8AC3E}">
        <p14:creationId xmlns:p14="http://schemas.microsoft.com/office/powerpoint/2010/main" val="4959470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Value Proposition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Cloud Security Posture Management (CSPM) – Control Plane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Security Center continuously monitors your cross-cloud resources such as virtual machines, networks, applications, and data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quickly assess your security posture with Secure Score, a feature of Security Center. Secure Score provides a numerical value for your current state and recommends actions.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scoring system offers best-practice guidance that can help prevent common misconfigurations—such as exposure of sensitive resources to the internet, lack of encryption, or a missing firewall for your cloud workloads.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Cloud Workload Protection Platform (CWPP) – Data Plane</a:t>
            </a:r>
          </a:p>
          <a:p>
            <a:pPr lvl="0" defTabSz="797968">
              <a:spcBef>
                <a:spcPct val="0"/>
              </a:spcBef>
              <a:spcAft>
                <a:spcPts val="800"/>
              </a:spcAft>
              <a:defRPr/>
            </a:pPr>
            <a:endParaRPr lang="en-US" sz="1800" b="1"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Security Center doesn’t just evaluate your security posture, it also provides tools to help you reduce your attack surface. Using machine learning to process trillions of signals across from around the globe, Security Center alerts you of threats to your environments, such as remote desktop protocol (RDP), brute-force attacks, and SQL injections.</a:t>
            </a:r>
          </a:p>
        </p:txBody>
      </p:sp>
    </p:spTree>
    <p:extLst>
      <p:ext uri="{BB962C8B-B14F-4D97-AF65-F5344CB8AC3E}">
        <p14:creationId xmlns:p14="http://schemas.microsoft.com/office/powerpoint/2010/main" val="126054571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10320993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Often, organizations have collections of machines that routinely run the same processes. </a:t>
            </a:r>
          </a:p>
          <a:p>
            <a:pPr>
              <a:lnSpc>
                <a:spcPct val="100000"/>
              </a:lnSpc>
              <a:spcAft>
                <a:spcPts val="1000"/>
              </a:spcAft>
            </a:pPr>
            <a:r>
              <a:rPr lang="en-US" sz="1800" dirty="0"/>
              <a:t>Security Center uses machine learning to analyze the applications running on your machines and create a list of the known-safe software. </a:t>
            </a:r>
          </a:p>
          <a:p>
            <a:pPr>
              <a:lnSpc>
                <a:spcPct val="100000"/>
              </a:lnSpc>
              <a:spcAft>
                <a:spcPts val="1000"/>
              </a:spcAft>
            </a:pPr>
            <a:r>
              <a:rPr lang="en-US" sz="1800" dirty="0"/>
              <a:t>Allow lists are based on your specific Azure workloads, and you can further customize the recommendations.</a:t>
            </a:r>
          </a:p>
          <a:p>
            <a:pPr>
              <a:lnSpc>
                <a:spcPct val="100000"/>
              </a:lnSpc>
              <a:spcAft>
                <a:spcPts val="1000"/>
              </a:spcAft>
            </a:pPr>
            <a:r>
              <a:rPr lang="en-US" sz="1800" dirty="0"/>
              <a:t>When you've enabled and configured adaptive application controls, you'll get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Adaptive Application Control do not support Windows machines for which AppLocker policy is already enabled by either group policy objects (GPOs) or Local Security policy.</a:t>
            </a:r>
          </a:p>
        </p:txBody>
      </p:sp>
    </p:spTree>
    <p:extLst>
      <p:ext uri="{BB962C8B-B14F-4D97-AF65-F5344CB8AC3E}">
        <p14:creationId xmlns:p14="http://schemas.microsoft.com/office/powerpoint/2010/main" val="81581287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Enforcement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enforcement options are currently available. </a:t>
            </a:r>
          </a:p>
          <a:p>
            <a:pPr>
              <a:lnSpc>
                <a:spcPct val="100000"/>
              </a:lnSpc>
              <a:spcAft>
                <a:spcPts val="1000"/>
              </a:spcAft>
            </a:pPr>
            <a:endParaRPr lang="en-US" sz="1800" dirty="0"/>
          </a:p>
          <a:p>
            <a:pPr>
              <a:lnSpc>
                <a:spcPct val="100000"/>
              </a:lnSpc>
              <a:spcAft>
                <a:spcPts val="1000"/>
              </a:spcAft>
            </a:pPr>
            <a:r>
              <a:rPr lang="en-US" sz="1800" dirty="0"/>
              <a:t>Adaptive application controls are intended to provide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AAC will not block the execution of applications, it will only notify you.</a:t>
            </a:r>
          </a:p>
          <a:p>
            <a:pPr>
              <a:lnSpc>
                <a:spcPct val="100000"/>
              </a:lnSpc>
              <a:spcAft>
                <a:spcPts val="1000"/>
              </a:spcAft>
            </a:pPr>
            <a:endParaRPr lang="en-US" sz="1800" b="1" dirty="0"/>
          </a:p>
          <a:p>
            <a:pPr>
              <a:lnSpc>
                <a:spcPct val="100000"/>
              </a:lnSpc>
              <a:spcAft>
                <a:spcPts val="1000"/>
              </a:spcAft>
            </a:pPr>
            <a:r>
              <a:rPr lang="en-US" sz="1800" dirty="0"/>
              <a:t>Microsoft Defender for Endpoint / Antivirus can be used as malware tools.</a:t>
            </a:r>
          </a:p>
        </p:txBody>
      </p:sp>
    </p:spTree>
    <p:extLst>
      <p:ext uri="{BB962C8B-B14F-4D97-AF65-F5344CB8AC3E}">
        <p14:creationId xmlns:p14="http://schemas.microsoft.com/office/powerpoint/2010/main" val="15355831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recommendation state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Machines without a defined allow list of applications, and which don't support the feature. Your machine might be in this tab for the following reasons:</a:t>
            </a:r>
          </a:p>
          <a:p>
            <a:pPr>
              <a:lnSpc>
                <a:spcPct val="100000"/>
              </a:lnSpc>
              <a:spcAft>
                <a:spcPts val="1000"/>
              </a:spcAft>
            </a:pPr>
            <a:endParaRPr lang="en-US" sz="1800" dirty="0"/>
          </a:p>
          <a:p>
            <a:pPr>
              <a:lnSpc>
                <a:spcPct val="100000"/>
              </a:lnSpc>
              <a:spcAft>
                <a:spcPts val="1000"/>
              </a:spcAft>
            </a:pPr>
            <a:r>
              <a:rPr lang="en-US" sz="1800" dirty="0"/>
              <a:t>It's missing a Log Analytics agent</a:t>
            </a:r>
          </a:p>
          <a:p>
            <a:pPr>
              <a:lnSpc>
                <a:spcPct val="100000"/>
              </a:lnSpc>
              <a:spcAft>
                <a:spcPts val="1000"/>
              </a:spcAft>
            </a:pPr>
            <a:r>
              <a:rPr lang="en-US" sz="1800" dirty="0"/>
              <a:t>The Log Analytics agent isn't sending events</a:t>
            </a:r>
          </a:p>
          <a:p>
            <a:pPr>
              <a:lnSpc>
                <a:spcPct val="100000"/>
              </a:lnSpc>
              <a:spcAft>
                <a:spcPts val="1000"/>
              </a:spcAft>
            </a:pPr>
            <a:r>
              <a:rPr lang="en-US" sz="1800" dirty="0"/>
              <a:t>It's a Windows machine with a pre-existing AppLocker policy enabled by either a GPO or a local security policy</a:t>
            </a:r>
          </a:p>
          <a:p>
            <a:pPr>
              <a:lnSpc>
                <a:spcPct val="100000"/>
              </a:lnSpc>
              <a:spcAft>
                <a:spcPts val="1000"/>
              </a:spcAft>
            </a:pPr>
            <a:endParaRPr lang="en-US" sz="1800" b="1" dirty="0"/>
          </a:p>
          <a:p>
            <a:pPr>
              <a:lnSpc>
                <a:spcPct val="100000"/>
              </a:lnSpc>
              <a:spcAft>
                <a:spcPts val="1000"/>
              </a:spcAft>
            </a:pPr>
            <a:r>
              <a:rPr lang="en-US" sz="1800" dirty="0"/>
              <a:t>Security Center needs at least two weeks of data to define the unique recommendations per group of machines. Machines that have recently been created, or which belong to subscriptions that were only recently enabled with Microsoft Defender for Cloud, will appear under the No recommendation tab.</a:t>
            </a:r>
          </a:p>
        </p:txBody>
      </p:sp>
    </p:spTree>
    <p:extLst>
      <p:ext uri="{BB962C8B-B14F-4D97-AF65-F5344CB8AC3E}">
        <p14:creationId xmlns:p14="http://schemas.microsoft.com/office/powerpoint/2010/main" val="265055329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Miscellaneous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261253" cy="502447"/>
          </a:xfrm>
        </p:spPr>
        <p:txBody>
          <a:bodyPr/>
          <a:lstStyle/>
          <a:p>
            <a:pPr>
              <a:lnSpc>
                <a:spcPct val="100000"/>
              </a:lnSpc>
              <a:spcAft>
                <a:spcPts val="1000"/>
              </a:spcAft>
            </a:pPr>
            <a:r>
              <a:rPr lang="en-US" sz="1800" dirty="0"/>
              <a:t>Both application lists include the option to restrict a specific application to certain users. Adopt the principle of least privilege whenever possible.</a:t>
            </a:r>
          </a:p>
          <a:p>
            <a:pPr>
              <a:lnSpc>
                <a:spcPct val="100000"/>
              </a:lnSpc>
              <a:spcAft>
                <a:spcPts val="1000"/>
              </a:spcAft>
            </a:pPr>
            <a:endParaRPr lang="en-US" sz="1800" dirty="0"/>
          </a:p>
          <a:p>
            <a:pPr>
              <a:lnSpc>
                <a:spcPct val="100000"/>
              </a:lnSpc>
              <a:spcAft>
                <a:spcPts val="1000"/>
              </a:spcAft>
            </a:pPr>
            <a:r>
              <a:rPr lang="en-US" sz="1800" dirty="0"/>
              <a:t>Applications are defined by their publishers, if an application doesn't have publisher information (it's unsigned), a path rule is created for the full path of the specific application.</a:t>
            </a:r>
          </a:p>
        </p:txBody>
      </p:sp>
      <p:pic>
        <p:nvPicPr>
          <p:cNvPr id="4098" name="Picture 2" descr="Add a custom rule.">
            <a:extLst>
              <a:ext uri="{FF2B5EF4-FFF2-40B4-BE49-F238E27FC236}">
                <a16:creationId xmlns:a16="http://schemas.microsoft.com/office/drawing/2014/main" id="{5E4B5DC2-717E-4B9D-BF4D-615CF6C7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709" y="535656"/>
            <a:ext cx="7789120" cy="578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9879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131285" cy="502447"/>
          </a:xfrm>
        </p:spPr>
        <p:txBody>
          <a:bodyPr/>
          <a:lstStyle/>
          <a:p>
            <a:pPr>
              <a:lnSpc>
                <a:spcPct val="100000"/>
              </a:lnSpc>
              <a:spcAft>
                <a:spcPts val="1000"/>
              </a:spcAft>
            </a:pPr>
            <a:r>
              <a:rPr lang="en-US" sz="1800" b="1" dirty="0"/>
              <a:t>Publisher </a:t>
            </a:r>
            <a:r>
              <a:rPr lang="en-US" sz="1800" b="1" dirty="0" err="1"/>
              <a:t>Allowlist</a:t>
            </a:r>
            <a:r>
              <a:rPr lang="en-US" sz="1800" b="1" dirty="0"/>
              <a:t>:</a:t>
            </a:r>
          </a:p>
          <a:p>
            <a:pPr>
              <a:lnSpc>
                <a:spcPct val="100000"/>
              </a:lnSpc>
              <a:spcAft>
                <a:spcPts val="1000"/>
              </a:spcAft>
            </a:pPr>
            <a:r>
              <a:rPr lang="en-US" sz="1800" dirty="0"/>
              <a:t>Based on the signing signature</a:t>
            </a:r>
          </a:p>
          <a:p>
            <a:pPr>
              <a:lnSpc>
                <a:spcPct val="100000"/>
              </a:lnSpc>
              <a:spcAft>
                <a:spcPts val="1000"/>
              </a:spcAft>
            </a:pPr>
            <a:endParaRPr lang="en-US" sz="1800" b="1" dirty="0"/>
          </a:p>
          <a:p>
            <a:pPr>
              <a:lnSpc>
                <a:spcPct val="100000"/>
              </a:lnSpc>
              <a:spcAft>
                <a:spcPts val="1000"/>
              </a:spcAft>
            </a:pPr>
            <a:r>
              <a:rPr lang="en-US" sz="1800" b="1" dirty="0"/>
              <a:t>Path </a:t>
            </a:r>
            <a:r>
              <a:rPr lang="en-US" sz="1800" b="1" dirty="0" err="1"/>
              <a:t>Allowlist</a:t>
            </a:r>
            <a:r>
              <a:rPr lang="en-US" sz="1800" b="1" dirty="0"/>
              <a:t>:</a:t>
            </a:r>
          </a:p>
          <a:p>
            <a:pPr>
              <a:lnSpc>
                <a:spcPct val="100000"/>
              </a:lnSpc>
              <a:spcAft>
                <a:spcPts val="1000"/>
              </a:spcAft>
            </a:pPr>
            <a:r>
              <a:rPr lang="en-US" sz="1800" dirty="0"/>
              <a:t>Using a wildcard at the end of a path to allow all executables within this folder and sub-folders.</a:t>
            </a:r>
          </a:p>
          <a:p>
            <a:pPr>
              <a:lnSpc>
                <a:spcPct val="100000"/>
              </a:lnSpc>
              <a:spcAft>
                <a:spcPts val="1000"/>
              </a:spcAft>
            </a:pPr>
            <a:r>
              <a:rPr lang="en-US" sz="1800" dirty="0"/>
              <a:t>Using a wildcard in the middle of a path to enable a known executable name with a changing folder name (for example, personal user folders containing a known executable, automatically generated folder names,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Hash </a:t>
            </a:r>
            <a:r>
              <a:rPr lang="en-US" sz="1800" b="1" dirty="0" err="1"/>
              <a:t>Allowlist</a:t>
            </a:r>
            <a:r>
              <a:rPr lang="en-US" sz="1800" b="1" dirty="0"/>
              <a:t>:</a:t>
            </a:r>
          </a:p>
          <a:p>
            <a:pPr>
              <a:lnSpc>
                <a:spcPct val="100000"/>
              </a:lnSpc>
              <a:spcAft>
                <a:spcPts val="1000"/>
              </a:spcAft>
            </a:pPr>
            <a:r>
              <a:rPr lang="en-US" sz="1800" dirty="0"/>
              <a:t>Based on the file hash.</a:t>
            </a:r>
          </a:p>
        </p:txBody>
      </p:sp>
    </p:spTree>
    <p:extLst>
      <p:ext uri="{BB962C8B-B14F-4D97-AF65-F5344CB8AC3E}">
        <p14:creationId xmlns:p14="http://schemas.microsoft.com/office/powerpoint/2010/main" val="59936067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13336" cy="758022"/>
          </a:xfrm>
        </p:spPr>
        <p:txBody>
          <a:bodyPr/>
          <a:lstStyle/>
          <a:p>
            <a:r>
              <a:rPr lang="en-US" dirty="0"/>
              <a:t>Recommendation – “</a:t>
            </a:r>
            <a:r>
              <a:rPr lang="en-US" dirty="0" err="1"/>
              <a:t>Allowlist</a:t>
            </a:r>
            <a:r>
              <a:rPr lang="en-US" dirty="0"/>
              <a:t> rules in your adaptive application control policy should be updated”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700300"/>
            <a:ext cx="10131285" cy="502447"/>
          </a:xfrm>
        </p:spPr>
        <p:txBody>
          <a:bodyPr/>
          <a:lstStyle/>
          <a:p>
            <a:pPr>
              <a:lnSpc>
                <a:spcPct val="100000"/>
              </a:lnSpc>
              <a:spcAft>
                <a:spcPts val="1000"/>
              </a:spcAft>
            </a:pPr>
            <a:r>
              <a:rPr lang="en-US" sz="1800" dirty="0"/>
              <a:t>You'll see this recommendation when Security Center's machine learning identifies potentially legitimate behavior that hasn't previously been allowed. </a:t>
            </a:r>
          </a:p>
          <a:p>
            <a:pPr>
              <a:lnSpc>
                <a:spcPct val="100000"/>
              </a:lnSpc>
              <a:spcAft>
                <a:spcPts val="1000"/>
              </a:spcAft>
            </a:pPr>
            <a:r>
              <a:rPr lang="en-US" sz="1800" dirty="0"/>
              <a:t>The recommendation suggests new rules for your existing definitions to reduce the number of false positive alerts.</a:t>
            </a:r>
          </a:p>
        </p:txBody>
      </p:sp>
    </p:spTree>
    <p:extLst>
      <p:ext uri="{BB962C8B-B14F-4D97-AF65-F5344CB8AC3E}">
        <p14:creationId xmlns:p14="http://schemas.microsoft.com/office/powerpoint/2010/main" val="53182972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100865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18171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948487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 actors actively hunt accessible machines with open management ports, like RDP or SSH. </a:t>
            </a:r>
          </a:p>
          <a:p>
            <a:pPr>
              <a:lnSpc>
                <a:spcPct val="100000"/>
              </a:lnSpc>
              <a:spcAft>
                <a:spcPts val="1000"/>
              </a:spcAft>
            </a:pPr>
            <a:r>
              <a:rPr lang="en-US" sz="1800" dirty="0"/>
              <a:t>All of your virtual machines are potential targets for an attack. </a:t>
            </a:r>
          </a:p>
          <a:p>
            <a:pPr>
              <a:lnSpc>
                <a:spcPct val="100000"/>
              </a:lnSpc>
              <a:spcAft>
                <a:spcPts val="1000"/>
              </a:spcAft>
            </a:pPr>
            <a:r>
              <a:rPr lang="en-US" sz="1800" dirty="0"/>
              <a:t>When a VM is successfully compromised, it's used as the entry point to attack further resources within your environment.</a:t>
            </a:r>
          </a:p>
          <a:p>
            <a:pPr>
              <a:lnSpc>
                <a:spcPct val="100000"/>
              </a:lnSpc>
              <a:spcAft>
                <a:spcPts val="1000"/>
              </a:spcAft>
            </a:pPr>
            <a:endParaRPr lang="en-US" sz="1800" dirty="0"/>
          </a:p>
          <a:p>
            <a:pPr>
              <a:lnSpc>
                <a:spcPct val="100000"/>
              </a:lnSpc>
              <a:spcAft>
                <a:spcPts val="1000"/>
              </a:spcAft>
            </a:pPr>
            <a:r>
              <a:rPr lang="en-US" sz="1800" dirty="0"/>
              <a:t>As with all cybersecurity prevention techniques, your goal should be to reduce the attack surface. In this case, that means having fewer open ports, especially management ports.</a:t>
            </a:r>
          </a:p>
          <a:p>
            <a:pPr>
              <a:lnSpc>
                <a:spcPct val="100000"/>
              </a:lnSpc>
              <a:spcAft>
                <a:spcPts val="1000"/>
              </a:spcAft>
            </a:pPr>
            <a:endParaRPr lang="en-US" sz="1800" dirty="0"/>
          </a:p>
          <a:p>
            <a:pPr>
              <a:lnSpc>
                <a:spcPct val="100000"/>
              </a:lnSpc>
              <a:spcAft>
                <a:spcPts val="1000"/>
              </a:spcAft>
            </a:pPr>
            <a:r>
              <a:rPr lang="en-US" sz="1800" dirty="0"/>
              <a:t>Your legitimate users also use these ports, so it's not practical to keep them closed.</a:t>
            </a:r>
          </a:p>
        </p:txBody>
      </p:sp>
    </p:spTree>
    <p:extLst>
      <p:ext uri="{BB962C8B-B14F-4D97-AF65-F5344CB8AC3E}">
        <p14:creationId xmlns:p14="http://schemas.microsoft.com/office/powerpoint/2010/main" val="409390567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Ports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following ports are utilized in the JIT configured rules:</a:t>
            </a:r>
          </a:p>
          <a:p>
            <a:pPr>
              <a:lnSpc>
                <a:spcPct val="100000"/>
              </a:lnSpc>
              <a:spcAft>
                <a:spcPts val="1000"/>
              </a:spcAft>
            </a:pPr>
            <a:endParaRPr lang="en-US" sz="1800" dirty="0"/>
          </a:p>
          <a:p>
            <a:pPr>
              <a:lnSpc>
                <a:spcPct val="100000"/>
              </a:lnSpc>
              <a:spcAft>
                <a:spcPts val="1000"/>
              </a:spcAft>
            </a:pPr>
            <a:r>
              <a:rPr lang="en-US" sz="1800" dirty="0"/>
              <a:t>22 - used for SSH connections</a:t>
            </a:r>
          </a:p>
          <a:p>
            <a:pPr>
              <a:lnSpc>
                <a:spcPct val="100000"/>
              </a:lnSpc>
              <a:spcAft>
                <a:spcPts val="1000"/>
              </a:spcAft>
            </a:pPr>
            <a:r>
              <a:rPr lang="en-US" sz="1800" dirty="0"/>
              <a:t>3389 - used for Remote Desktop Connections to Windows Servers</a:t>
            </a:r>
          </a:p>
          <a:p>
            <a:pPr>
              <a:lnSpc>
                <a:spcPct val="100000"/>
              </a:lnSpc>
              <a:spcAft>
                <a:spcPts val="1000"/>
              </a:spcAft>
            </a:pPr>
            <a:r>
              <a:rPr lang="en-US" sz="1800" dirty="0"/>
              <a:t>5985 - used for remote PowerShell connections over HTTP</a:t>
            </a:r>
          </a:p>
          <a:p>
            <a:pPr>
              <a:lnSpc>
                <a:spcPct val="100000"/>
              </a:lnSpc>
              <a:spcAft>
                <a:spcPts val="1000"/>
              </a:spcAft>
            </a:pPr>
            <a:r>
              <a:rPr lang="en-US" sz="1800" dirty="0"/>
              <a:t>5986 - used for remote PowerShell connections over HTTPS</a:t>
            </a:r>
          </a:p>
          <a:p>
            <a:pPr>
              <a:lnSpc>
                <a:spcPct val="100000"/>
              </a:lnSpc>
              <a:spcAft>
                <a:spcPts val="1000"/>
              </a:spcAft>
            </a:pPr>
            <a:endParaRPr lang="en-US" sz="1800" b="1" dirty="0"/>
          </a:p>
          <a:p>
            <a:pPr>
              <a:lnSpc>
                <a:spcPct val="100000"/>
              </a:lnSpc>
              <a:spcAft>
                <a:spcPts val="1000"/>
              </a:spcAft>
            </a:pPr>
            <a:r>
              <a:rPr lang="en-US" sz="1800" dirty="0"/>
              <a:t>New ports can be added to the JIT VM Access Configuration.</a:t>
            </a:r>
          </a:p>
        </p:txBody>
      </p:sp>
      <p:pic>
        <p:nvPicPr>
          <p:cNvPr id="7170" name="Picture 2" descr="Configuring a port for Just In Time Access">
            <a:extLst>
              <a:ext uri="{FF2B5EF4-FFF2-40B4-BE49-F238E27FC236}">
                <a16:creationId xmlns:a16="http://schemas.microsoft.com/office/drawing/2014/main" id="{F68E5586-770D-40FB-9E24-71D41D82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85" y="601594"/>
            <a:ext cx="3307152" cy="511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0742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enable just-in-time VM access, you can select the ports on the VM to which inbound traffic will be blocked. Security Center ensures "deny all inbound traffic" rules exist for your selected ports in the network security group (NSG) and Azure Firewall rules. </a:t>
            </a:r>
          </a:p>
          <a:p>
            <a:pPr>
              <a:lnSpc>
                <a:spcPct val="100000"/>
              </a:lnSpc>
              <a:spcAft>
                <a:spcPts val="1000"/>
              </a:spcAft>
            </a:pPr>
            <a:r>
              <a:rPr lang="en-US" sz="1800" dirty="0"/>
              <a:t>These rules restrict access to your Azure VMs’ management ports and defend them from attack.</a:t>
            </a:r>
          </a:p>
          <a:p>
            <a:pPr>
              <a:lnSpc>
                <a:spcPct val="100000"/>
              </a:lnSpc>
              <a:spcAft>
                <a:spcPts val="1000"/>
              </a:spcAft>
            </a:pPr>
            <a:endParaRPr lang="en-US" sz="1800" dirty="0"/>
          </a:p>
          <a:p>
            <a:pPr>
              <a:lnSpc>
                <a:spcPct val="100000"/>
              </a:lnSpc>
              <a:spcAft>
                <a:spcPts val="1000"/>
              </a:spcAft>
            </a:pPr>
            <a:r>
              <a:rPr lang="en-US" sz="1800" dirty="0"/>
              <a:t>If other rules already exist for the selected ports, then those existing rules take priority over the new "deny all inbound traffic" rules. </a:t>
            </a:r>
          </a:p>
          <a:p>
            <a:pPr>
              <a:lnSpc>
                <a:spcPct val="100000"/>
              </a:lnSpc>
              <a:spcAft>
                <a:spcPts val="1000"/>
              </a:spcAft>
            </a:pPr>
            <a:r>
              <a:rPr lang="en-US" sz="1800" dirty="0"/>
              <a:t>If there are no existing rules on the selected ports, then the new rules take top priority in the NSG and Azure Firewall.</a:t>
            </a:r>
            <a:endParaRPr lang="en-US" sz="1800" b="1" dirty="0"/>
          </a:p>
        </p:txBody>
      </p:sp>
    </p:spTree>
    <p:extLst>
      <p:ext uri="{BB962C8B-B14F-4D97-AF65-F5344CB8AC3E}">
        <p14:creationId xmlns:p14="http://schemas.microsoft.com/office/powerpoint/2010/main" val="134877215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Requesting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From any JIT enabled VM, select to Connect and then select the Request Access option.</a:t>
            </a:r>
            <a:endParaRPr lang="en-US" sz="1800" b="1" dirty="0"/>
          </a:p>
        </p:txBody>
      </p:sp>
      <p:pic>
        <p:nvPicPr>
          <p:cNvPr id="10242" name="Picture 2" descr="Requesting access to a server">
            <a:extLst>
              <a:ext uri="{FF2B5EF4-FFF2-40B4-BE49-F238E27FC236}">
                <a16:creationId xmlns:a16="http://schemas.microsoft.com/office/drawing/2014/main" id="{ED0697DB-B2A1-4EA2-A673-FA4947C81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47" y="2116300"/>
            <a:ext cx="9085677" cy="354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19811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Bastion</a:t>
            </a:r>
          </a:p>
        </p:txBody>
      </p:sp>
    </p:spTree>
    <p:extLst>
      <p:ext uri="{BB962C8B-B14F-4D97-AF65-F5344CB8AC3E}">
        <p14:creationId xmlns:p14="http://schemas.microsoft.com/office/powerpoint/2010/main" val="16277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Bastion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a service you deploy that lets you connect to a virtual machine using your browser and the Azure portal. The Azure Bastion service is a fully platform-managed PaaS service that you provision inside your virtual network. </a:t>
            </a:r>
          </a:p>
          <a:p>
            <a:pPr>
              <a:lnSpc>
                <a:spcPct val="100000"/>
              </a:lnSpc>
              <a:spcAft>
                <a:spcPts val="1000"/>
              </a:spcAft>
            </a:pPr>
            <a:r>
              <a:rPr lang="en-US" sz="1800" dirty="0"/>
              <a:t>It provides secure and seamless RDP/SSH connectivity to your virtual machines directly from the Azure portal over TLS. When you connect via Azure Bastion, your virtual machines do not need a public IP address, agent, or special client software.</a:t>
            </a:r>
          </a:p>
          <a:p>
            <a:pPr>
              <a:lnSpc>
                <a:spcPct val="100000"/>
              </a:lnSpc>
              <a:spcAft>
                <a:spcPts val="1000"/>
              </a:spcAft>
            </a:pPr>
            <a:endParaRPr lang="en-US" sz="1800" dirty="0"/>
          </a:p>
          <a:p>
            <a:pPr>
              <a:lnSpc>
                <a:spcPct val="100000"/>
              </a:lnSpc>
              <a:spcAft>
                <a:spcPts val="1000"/>
              </a:spcAft>
            </a:pPr>
            <a:r>
              <a:rPr lang="en-US" sz="1800" dirty="0"/>
              <a:t>Bastion provides secure RDP and SSH connectivity to all of the VMs in the virtual network in which it is provisioned. Using Azure Bastion protects your virtual machines from exposing RDP/SSH ports to the outside world, while still providing secure access using RDP/SSH.</a:t>
            </a:r>
            <a:endParaRPr lang="en-US" sz="1800" b="1" dirty="0"/>
          </a:p>
        </p:txBody>
      </p:sp>
    </p:spTree>
    <p:extLst>
      <p:ext uri="{BB962C8B-B14F-4D97-AF65-F5344CB8AC3E}">
        <p14:creationId xmlns:p14="http://schemas.microsoft.com/office/powerpoint/2010/main" val="77147745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deployed to a virtual network and supports virtual network peering. Specifically, Azure Bastion manages RDP/SSH connectivity to VMs created in the local or peered virtual networks.</a:t>
            </a:r>
          </a:p>
          <a:p>
            <a:pPr>
              <a:lnSpc>
                <a:spcPct val="100000"/>
              </a:lnSpc>
              <a:spcAft>
                <a:spcPts val="1000"/>
              </a:spcAft>
            </a:pPr>
            <a:endParaRPr lang="en-US" sz="1800" dirty="0"/>
          </a:p>
          <a:p>
            <a:pPr>
              <a:lnSpc>
                <a:spcPct val="100000"/>
              </a:lnSpc>
              <a:spcAft>
                <a:spcPts val="1000"/>
              </a:spcAft>
            </a:pPr>
            <a:endParaRPr lang="en-US" sz="1800" dirty="0"/>
          </a:p>
        </p:txBody>
      </p:sp>
      <p:pic>
        <p:nvPicPr>
          <p:cNvPr id="17410" name="Picture 2" descr="Diagram showing the Azure Bastion architecture.">
            <a:extLst>
              <a:ext uri="{FF2B5EF4-FFF2-40B4-BE49-F238E27FC236}">
                <a16:creationId xmlns:a16="http://schemas.microsoft.com/office/drawing/2014/main" id="{6246F1CF-37E6-4272-9208-29635C5F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467" y="1911790"/>
            <a:ext cx="6546933" cy="435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8122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provides recommendations to further harden the NSG rules. 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For example, let's say the existing NSG rule is to allow traffic from 140.20.30.10/24 on port 22. Based on traffic analysis, adaptive network hardening might recommend narrowing the range to allow traffic from 140.23.30.10/29, and deny all other traffic to that port.</a:t>
            </a:r>
          </a:p>
          <a:p>
            <a:pPr>
              <a:lnSpc>
                <a:spcPct val="100000"/>
              </a:lnSpc>
              <a:spcAft>
                <a:spcPts val="1000"/>
              </a:spcAft>
            </a:pPr>
            <a:endParaRPr lang="en-US" sz="1800" b="1" dirty="0"/>
          </a:p>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endParaRPr lang="en-US" sz="1800" dirty="0"/>
          </a:p>
          <a:p>
            <a:pPr>
              <a:lnSpc>
                <a:spcPct val="100000"/>
              </a:lnSpc>
              <a:spcAft>
                <a:spcPts val="1000"/>
              </a:spcAft>
            </a:pPr>
            <a:r>
              <a:rPr lang="en-US" sz="1800" dirty="0"/>
              <a:t>Azure Security Center needs to collect data for more than 30 days on your resources in order to provide more granular recommendations as it analyzes the traffic to and from these resources. </a:t>
            </a:r>
          </a:p>
        </p:txBody>
      </p:sp>
    </p:spTree>
    <p:extLst>
      <p:ext uri="{BB962C8B-B14F-4D97-AF65-F5344CB8AC3E}">
        <p14:creationId xmlns:p14="http://schemas.microsoft.com/office/powerpoint/2010/main" val="36019473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1337" cy="502447"/>
          </a:xfrm>
        </p:spPr>
        <p:txBody>
          <a:bodyPr/>
          <a:lstStyle/>
          <a:p>
            <a:pPr>
              <a:lnSpc>
                <a:spcPct val="100000"/>
              </a:lnSpc>
              <a:spcAft>
                <a:spcPts val="1000"/>
              </a:spcAft>
            </a:pPr>
            <a:r>
              <a:rPr lang="en-US" sz="1800" dirty="0"/>
              <a:t>Built-in protection for your hybrid cloud workloads. Use Microsoft Defender for Cloud, integrated with Azure Security Center, for Azure and hybrid cloud workload protection and security. </a:t>
            </a:r>
          </a:p>
          <a:p>
            <a:pPr>
              <a:lnSpc>
                <a:spcPct val="100000"/>
              </a:lnSpc>
              <a:spcAft>
                <a:spcPts val="1000"/>
              </a:spcAft>
            </a:pPr>
            <a:r>
              <a:rPr lang="en-US" sz="1800" dirty="0"/>
              <a:t>With extended detection and response (XDR) capabilities, stand up against threats like remote desktop protocol (RDP) brute-force attacks, and SQL injections. </a:t>
            </a:r>
          </a:p>
          <a:p>
            <a:pPr>
              <a:lnSpc>
                <a:spcPct val="100000"/>
              </a:lnSpc>
              <a:spcAft>
                <a:spcPts val="1000"/>
              </a:spcAft>
            </a:pPr>
            <a:r>
              <a:rPr lang="en-US" sz="1800" dirty="0"/>
              <a:t>Streamline security with AI and automation.</a:t>
            </a:r>
          </a:p>
          <a:p>
            <a:endParaRPr lang="en-US" sz="1800" b="1" dirty="0"/>
          </a:p>
        </p:txBody>
      </p:sp>
      <p:pic>
        <p:nvPicPr>
          <p:cNvPr id="6" name="Picture 5">
            <a:extLst>
              <a:ext uri="{FF2B5EF4-FFF2-40B4-BE49-F238E27FC236}">
                <a16:creationId xmlns:a16="http://schemas.microsoft.com/office/drawing/2014/main" id="{1E441667-AC9A-4F5F-BD35-76AA5EF9E499}"/>
              </a:ext>
            </a:extLst>
          </p:cNvPr>
          <p:cNvPicPr>
            <a:picLocks noChangeAspect="1"/>
          </p:cNvPicPr>
          <p:nvPr/>
        </p:nvPicPr>
        <p:blipFill>
          <a:blip r:embed="rId3"/>
          <a:stretch>
            <a:fillRect/>
          </a:stretch>
        </p:blipFill>
        <p:spPr>
          <a:xfrm>
            <a:off x="539723" y="3870909"/>
            <a:ext cx="3000375" cy="1895475"/>
          </a:xfrm>
          <a:prstGeom prst="rect">
            <a:avLst/>
          </a:prstGeom>
        </p:spPr>
      </p:pic>
      <p:pic>
        <p:nvPicPr>
          <p:cNvPr id="8" name="Picture 7">
            <a:extLst>
              <a:ext uri="{FF2B5EF4-FFF2-40B4-BE49-F238E27FC236}">
                <a16:creationId xmlns:a16="http://schemas.microsoft.com/office/drawing/2014/main" id="{EE97D711-2BD0-4BB2-A911-B189966CD7CE}"/>
              </a:ext>
            </a:extLst>
          </p:cNvPr>
          <p:cNvPicPr>
            <a:picLocks noChangeAspect="1"/>
          </p:cNvPicPr>
          <p:nvPr/>
        </p:nvPicPr>
        <p:blipFill>
          <a:blip r:embed="rId4"/>
          <a:stretch>
            <a:fillRect/>
          </a:stretch>
        </p:blipFill>
        <p:spPr>
          <a:xfrm>
            <a:off x="4017448" y="3758026"/>
            <a:ext cx="3057525" cy="1905000"/>
          </a:xfrm>
          <a:prstGeom prst="rect">
            <a:avLst/>
          </a:prstGeom>
        </p:spPr>
      </p:pic>
      <p:pic>
        <p:nvPicPr>
          <p:cNvPr id="10" name="Picture 9">
            <a:extLst>
              <a:ext uri="{FF2B5EF4-FFF2-40B4-BE49-F238E27FC236}">
                <a16:creationId xmlns:a16="http://schemas.microsoft.com/office/drawing/2014/main" id="{663DF488-3289-4D9B-9683-4579C5765F6F}"/>
              </a:ext>
            </a:extLst>
          </p:cNvPr>
          <p:cNvPicPr>
            <a:picLocks noChangeAspect="1"/>
          </p:cNvPicPr>
          <p:nvPr/>
        </p:nvPicPr>
        <p:blipFill>
          <a:blip r:embed="rId5"/>
          <a:stretch>
            <a:fillRect/>
          </a:stretch>
        </p:blipFill>
        <p:spPr>
          <a:xfrm>
            <a:off x="7827545" y="680786"/>
            <a:ext cx="2838450" cy="2247900"/>
          </a:xfrm>
          <a:prstGeom prst="rect">
            <a:avLst/>
          </a:prstGeom>
        </p:spPr>
      </p:pic>
      <p:pic>
        <p:nvPicPr>
          <p:cNvPr id="12" name="Picture 11">
            <a:extLst>
              <a:ext uri="{FF2B5EF4-FFF2-40B4-BE49-F238E27FC236}">
                <a16:creationId xmlns:a16="http://schemas.microsoft.com/office/drawing/2014/main" id="{E91CB2DC-EB66-4213-B9E2-CA000CF3FF59}"/>
              </a:ext>
            </a:extLst>
          </p:cNvPr>
          <p:cNvPicPr>
            <a:picLocks noChangeAspect="1"/>
          </p:cNvPicPr>
          <p:nvPr/>
        </p:nvPicPr>
        <p:blipFill>
          <a:blip r:embed="rId6"/>
          <a:stretch>
            <a:fillRect/>
          </a:stretch>
        </p:blipFill>
        <p:spPr>
          <a:xfrm>
            <a:off x="7727281" y="3758026"/>
            <a:ext cx="3162300" cy="2114550"/>
          </a:xfrm>
          <a:prstGeom prst="rect">
            <a:avLst/>
          </a:prstGeom>
        </p:spPr>
      </p:pic>
    </p:spTree>
    <p:extLst>
      <p:ext uri="{BB962C8B-B14F-4D97-AF65-F5344CB8AC3E}">
        <p14:creationId xmlns:p14="http://schemas.microsoft.com/office/powerpoint/2010/main" val="28385813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Applying network security groups (NSG) to filter traffic to and from resources, improves your network security posture. </a:t>
            </a:r>
          </a:p>
          <a:p>
            <a:pPr>
              <a:lnSpc>
                <a:spcPct val="100000"/>
              </a:lnSpc>
              <a:spcAft>
                <a:spcPts val="1000"/>
              </a:spcAft>
            </a:pPr>
            <a:r>
              <a:rPr lang="en-US" sz="1800" dirty="0"/>
              <a:t>However, there can still be some cases in which the actual traffic flowing through the NSG is a subset of the NSG rules defined. </a:t>
            </a:r>
          </a:p>
          <a:p>
            <a:pPr>
              <a:lnSpc>
                <a:spcPct val="100000"/>
              </a:lnSpc>
              <a:spcAft>
                <a:spcPts val="1000"/>
              </a:spcAft>
            </a:pPr>
            <a:r>
              <a:rPr lang="en-US" sz="1800" dirty="0"/>
              <a:t>In these cases, further improving the security posture can be achieved by hardening the NSG rules, based on the actual traffic patterns.</a:t>
            </a:r>
            <a:endParaRPr lang="en-US" sz="1800" b="1" dirty="0"/>
          </a:p>
        </p:txBody>
      </p:sp>
    </p:spTree>
    <p:extLst>
      <p:ext uri="{BB962C8B-B14F-4D97-AF65-F5344CB8AC3E}">
        <p14:creationId xmlns:p14="http://schemas.microsoft.com/office/powerpoint/2010/main" val="254075370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Microsoft Defender for Cloud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Onboarding Discussion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Answer Microsoft Defender for Cloud </a:t>
            </a:r>
            <a:r>
              <a:rPr lang="en-US" b="1" dirty="0">
                <a:solidFill>
                  <a:srgbClr val="B4A0FF"/>
                </a:solidFill>
                <a:latin typeface="Segoe UI"/>
              </a:rPr>
              <a:t>Questions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6004815"/>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224528"/>
            <a:chOff x="1566956" y="3705679"/>
            <a:chExt cx="7584971" cy="1224528"/>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provided via </a:t>
              </a:r>
              <a:r>
                <a:rPr kumimoji="0" lang="en-US" sz="1600" b="0" i="0" u="none" strike="noStrike" kern="1200" cap="none" spc="0" normalizeH="0" baseline="0" noProof="0" dirty="0" err="1">
                  <a:ln>
                    <a:noFill/>
                  </a:ln>
                  <a:solidFill>
                    <a:srgbClr val="1A1A1A"/>
                  </a:solidFill>
                  <a:effectLst/>
                  <a:uLnTx/>
                  <a:uFillTx/>
                  <a:latin typeface="Segoe UI"/>
                  <a:ea typeface="+mn-ea"/>
                  <a:cs typeface="+mn-cs"/>
                </a:rPr>
                <a:t>Mentimenter</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Answer various questions on Microsoft Defender for Cloud</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455256885"/>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365 Defender / Microsoft Defender for Cloud for Endpoint</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for </a:t>
                      </a:r>
                      <a:r>
                        <a:rPr lang="en-US" sz="1000" b="0" i="0" u="none" strike="noStrike" kern="1200" dirty="0" err="1">
                          <a:solidFill>
                            <a:schemeClr val="tx1"/>
                          </a:solidFill>
                          <a:effectLst/>
                          <a:latin typeface="+mn-lt"/>
                          <a:ea typeface="Calibri" panose="020F0502020204030204" pitchFamily="34" charset="0"/>
                          <a:cs typeface="Times New Roman" panose="02020603050405020304" pitchFamily="18" charset="0"/>
                        </a:rPr>
                        <a:t>EndPoint</a:t>
                      </a: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 Microsoft Antivirus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Portal</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1:30-2:00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298850" y="568479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17557815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2: </a:t>
            </a:r>
            <a:r>
              <a:rPr lang="en-US" dirty="0">
                <a:solidFill>
                  <a:srgbClr val="737373"/>
                </a:solidFill>
              </a:rPr>
              <a:t>Microsoft Defender for Cloud Solutions – Part 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962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605" y="208949"/>
            <a:ext cx="10789916" cy="1466363"/>
          </a:xfrm>
        </p:spPr>
        <p:txBody>
          <a:bodyPr/>
          <a:lstStyle/>
          <a:p>
            <a:r>
              <a:rPr lang="en-US" dirty="0"/>
              <a:t>Build Hands-on Lab: </a:t>
            </a:r>
            <a:br>
              <a:rPr lang="en-US" dirty="0"/>
            </a:br>
            <a:r>
              <a:rPr lang="en-US" dirty="0"/>
              <a:t>Lab 3: </a:t>
            </a:r>
            <a:r>
              <a:rPr lang="en-US" dirty="0">
                <a:solidFill>
                  <a:srgbClr val="737373"/>
                </a:solidFill>
              </a:rPr>
              <a:t>Microsoft Defender for Cloud Solutions –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176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t>Lab 4: </a:t>
            </a:r>
            <a:r>
              <a:rPr lang="en-US" dirty="0">
                <a:solidFill>
                  <a:srgbClr val="737373"/>
                </a:solidFill>
              </a:rPr>
              <a:t>Security Portals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Understand difference between Microsoft Security Portals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0576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Microsoft Defender for Cloud</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36487083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Hybrid cloud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26248" cy="502447"/>
          </a:xfrm>
        </p:spPr>
        <p:txBody>
          <a:bodyPr/>
          <a:lstStyle/>
          <a:p>
            <a:pPr>
              <a:lnSpc>
                <a:spcPct val="100000"/>
              </a:lnSpc>
              <a:spcAft>
                <a:spcPts val="1000"/>
              </a:spcAft>
            </a:pPr>
            <a:r>
              <a:rPr lang="en-US" sz="1800" dirty="0"/>
              <a:t>Manage security across all your server workloads running </a:t>
            </a:r>
            <a:br>
              <a:rPr lang="en-US" sz="1800" dirty="0"/>
            </a:br>
            <a:r>
              <a:rPr lang="en-US" sz="1800" dirty="0"/>
              <a:t>on premises, in Azure, and on other cloud platforms, in </a:t>
            </a:r>
            <a:br>
              <a:rPr lang="en-US" sz="1800" dirty="0"/>
            </a:br>
            <a:r>
              <a:rPr lang="en-US" sz="1800" dirty="0"/>
              <a:t>one console. </a:t>
            </a:r>
          </a:p>
          <a:p>
            <a:pPr>
              <a:lnSpc>
                <a:spcPct val="100000"/>
              </a:lnSpc>
              <a:spcAft>
                <a:spcPts val="1000"/>
              </a:spcAft>
            </a:pPr>
            <a:endParaRPr lang="en-US" sz="1800" dirty="0"/>
          </a:p>
          <a:p>
            <a:pPr>
              <a:lnSpc>
                <a:spcPct val="100000"/>
              </a:lnSpc>
              <a:spcAft>
                <a:spcPts val="1000"/>
              </a:spcAft>
            </a:pPr>
            <a:r>
              <a:rPr lang="en-US" sz="1800" dirty="0"/>
              <a:t>Use Azure Arc to extend coverage to workloads outside </a:t>
            </a:r>
            <a:br>
              <a:rPr lang="en-US" sz="1800" dirty="0"/>
            </a:br>
            <a:r>
              <a:rPr lang="en-US" sz="1800" dirty="0"/>
              <a:t>Azure, and Azure Security Center to gain instant insights </a:t>
            </a:r>
            <a:br>
              <a:rPr lang="en-US" sz="1800" dirty="0"/>
            </a:br>
            <a:r>
              <a:rPr lang="en-US" sz="1800" dirty="0"/>
              <a:t>about security issues affecting your hybrid workloads. </a:t>
            </a:r>
          </a:p>
          <a:p>
            <a:pPr>
              <a:lnSpc>
                <a:spcPct val="100000"/>
              </a:lnSpc>
              <a:spcAft>
                <a:spcPts val="1000"/>
              </a:spcAft>
            </a:pPr>
            <a:endParaRPr lang="en-US" sz="1800" dirty="0"/>
          </a:p>
          <a:p>
            <a:pPr>
              <a:lnSpc>
                <a:spcPct val="100000"/>
              </a:lnSpc>
              <a:spcAft>
                <a:spcPts val="1000"/>
              </a:spcAft>
            </a:pPr>
            <a:r>
              <a:rPr lang="en-US" sz="1800" dirty="0"/>
              <a:t>Protect your entire SQL estate with Microsoft Defender for Cloud: </a:t>
            </a:r>
            <a:br>
              <a:rPr lang="en-US" sz="1800" dirty="0"/>
            </a:br>
            <a:r>
              <a:rPr lang="en-US" sz="1800" dirty="0"/>
              <a:t>hosted in Azure VMs, on premises or in other clouds. </a:t>
            </a:r>
          </a:p>
          <a:p>
            <a:pPr>
              <a:lnSpc>
                <a:spcPct val="100000"/>
              </a:lnSpc>
              <a:spcAft>
                <a:spcPts val="1000"/>
              </a:spcAft>
            </a:pPr>
            <a:endParaRPr lang="en-US" sz="1800" dirty="0"/>
          </a:p>
          <a:p>
            <a:pPr>
              <a:lnSpc>
                <a:spcPct val="100000"/>
              </a:lnSpc>
              <a:spcAft>
                <a:spcPts val="1000"/>
              </a:spcAft>
            </a:pPr>
            <a:r>
              <a:rPr lang="en-US" sz="1800" dirty="0"/>
              <a:t>Secure unmanaged IoT and OT/ICS devices with </a:t>
            </a:r>
            <a:br>
              <a:rPr lang="en-US" sz="1800" dirty="0"/>
            </a:br>
            <a:r>
              <a:rPr lang="en-US" sz="1800" dirty="0"/>
              <a:t>agentless monitoring deployed on-premises or in the cloud.</a:t>
            </a:r>
            <a:endParaRPr lang="en-US" sz="1800" b="1" dirty="0"/>
          </a:p>
        </p:txBody>
      </p:sp>
      <p:pic>
        <p:nvPicPr>
          <p:cNvPr id="4" name="Picture 3">
            <a:extLst>
              <a:ext uri="{FF2B5EF4-FFF2-40B4-BE49-F238E27FC236}">
                <a16:creationId xmlns:a16="http://schemas.microsoft.com/office/drawing/2014/main" id="{3F77CA05-B2F6-48D5-B33E-25FDDAC9B184}"/>
              </a:ext>
            </a:extLst>
          </p:cNvPr>
          <p:cNvPicPr>
            <a:picLocks noChangeAspect="1"/>
          </p:cNvPicPr>
          <p:nvPr/>
        </p:nvPicPr>
        <p:blipFill>
          <a:blip r:embed="rId3"/>
          <a:stretch>
            <a:fillRect/>
          </a:stretch>
        </p:blipFill>
        <p:spPr>
          <a:xfrm>
            <a:off x="6492541" y="1194974"/>
            <a:ext cx="4991602" cy="2759210"/>
          </a:xfrm>
          <a:prstGeom prst="rect">
            <a:avLst/>
          </a:prstGeom>
        </p:spPr>
      </p:pic>
    </p:spTree>
    <p:extLst>
      <p:ext uri="{BB962C8B-B14F-4D97-AF65-F5344CB8AC3E}">
        <p14:creationId xmlns:p14="http://schemas.microsoft.com/office/powerpoint/2010/main" val="304496464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19969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Attack Patterns and Analysis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Perform Attack Simulations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Restoring Systems – “When disaster strikes”</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19128347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 – Turn it On</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1319838" y="1797149"/>
            <a:ext cx="8932375" cy="3826151"/>
          </a:xfrm>
          <a:prstGeom prst="rect">
            <a:avLst/>
          </a:prstGeom>
        </p:spPr>
      </p:pic>
    </p:spTree>
    <p:extLst>
      <p:ext uri="{BB962C8B-B14F-4D97-AF65-F5344CB8AC3E}">
        <p14:creationId xmlns:p14="http://schemas.microsoft.com/office/powerpoint/2010/main" val="1389035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5096510" cy="1086195"/>
          </a:xfrm>
        </p:spPr>
        <p:txBody>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630422" y="2025650"/>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App Service, Storage, Key Vault, </a:t>
            </a:r>
            <a:r>
              <a:rPr lang="en-US" sz="1961" dirty="0" err="1">
                <a:solidFill>
                  <a:srgbClr val="1A1A1A"/>
                </a:solidFill>
              </a:rPr>
              <a:t>etc</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8538669" cy="758022"/>
          </a:xfrm>
        </p:spPr>
        <p:txBody>
          <a:bodyPr/>
          <a:lstStyle/>
          <a:p>
            <a:r>
              <a:rPr lang="en-US" dirty="0"/>
              <a:t>Microsoft Defender for Cloud Costs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6" y="1129914"/>
            <a:ext cx="10829117" cy="5505503"/>
          </a:xfrm>
        </p:spPr>
        <p:txBody>
          <a:bodyPr/>
          <a:lstStyle/>
          <a:p>
            <a:pPr marL="285750" indent="-285750">
              <a:lnSpc>
                <a:spcPct val="100000"/>
              </a:lnSpc>
              <a:spcAft>
                <a:spcPts val="1000"/>
              </a:spcAft>
              <a:buFont typeface="Arial" panose="020B0604020202020204" pitchFamily="34" charset="0"/>
              <a:buChar char="•"/>
            </a:pPr>
            <a:r>
              <a:rPr lang="en-US" sz="1800" dirty="0"/>
              <a:t>Paid option that must be enabled, 30 days free.</a:t>
            </a:r>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1606607" y="1997663"/>
            <a:ext cx="8630697" cy="308787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What’s New, What’s Coming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239664" cy="502447"/>
          </a:xfrm>
        </p:spPr>
        <p:txBody>
          <a:bodyPr/>
          <a:lstStyle/>
          <a:p>
            <a:pPr>
              <a:lnSpc>
                <a:spcPct val="100000"/>
              </a:lnSpc>
              <a:spcAft>
                <a:spcPts val="1000"/>
              </a:spcAft>
            </a:pPr>
            <a:r>
              <a:rPr lang="en-US" sz="1800" dirty="0"/>
              <a:t>What’s new : </a:t>
            </a:r>
            <a:r>
              <a:rPr lang="en-US" sz="1800" dirty="0">
                <a:hlinkClick r:id="rId3"/>
              </a:rPr>
              <a:t>https://docs.microsoft.com/en-us/azure/security-center/release-notes</a:t>
            </a:r>
            <a:endParaRPr lang="en-US" sz="1800" dirty="0"/>
          </a:p>
          <a:p>
            <a:pPr>
              <a:lnSpc>
                <a:spcPct val="100000"/>
              </a:lnSpc>
              <a:spcAft>
                <a:spcPts val="1000"/>
              </a:spcAft>
            </a:pPr>
            <a:endParaRPr lang="en-US" sz="1800" b="1" dirty="0"/>
          </a:p>
          <a:p>
            <a:pPr>
              <a:lnSpc>
                <a:spcPct val="100000"/>
              </a:lnSpc>
              <a:spcAft>
                <a:spcPts val="1000"/>
              </a:spcAft>
            </a:pPr>
            <a:r>
              <a:rPr lang="en-US" sz="1800" dirty="0"/>
              <a:t>What’s Coming : </a:t>
            </a:r>
            <a:r>
              <a:rPr lang="en-US" sz="1800" dirty="0">
                <a:hlinkClick r:id="rId4"/>
              </a:rPr>
              <a:t>https://docs.microsoft.com/en-us/azure/security-center/upcoming-changes</a:t>
            </a:r>
            <a:endParaRPr lang="en-US" sz="1800" dirty="0"/>
          </a:p>
          <a:p>
            <a:pPr>
              <a:lnSpc>
                <a:spcPct val="100000"/>
              </a:lnSpc>
              <a:spcAft>
                <a:spcPts val="1000"/>
              </a:spcAft>
            </a:pPr>
            <a:endParaRPr lang="en-US" sz="1800" b="1" dirty="0"/>
          </a:p>
        </p:txBody>
      </p:sp>
      <p:pic>
        <p:nvPicPr>
          <p:cNvPr id="5" name="Picture 4" descr="Text&#10;&#10;Description automatically generated">
            <a:extLst>
              <a:ext uri="{FF2B5EF4-FFF2-40B4-BE49-F238E27FC236}">
                <a16:creationId xmlns:a16="http://schemas.microsoft.com/office/drawing/2014/main" id="{81B871CD-77CA-48AB-A0B1-C087349780B3}"/>
              </a:ext>
            </a:extLst>
          </p:cNvPr>
          <p:cNvPicPr>
            <a:picLocks noChangeAspect="1"/>
          </p:cNvPicPr>
          <p:nvPr/>
        </p:nvPicPr>
        <p:blipFill>
          <a:blip r:embed="rId5"/>
          <a:stretch>
            <a:fillRect/>
          </a:stretch>
        </p:blipFill>
        <p:spPr>
          <a:xfrm>
            <a:off x="5597733" y="1194974"/>
            <a:ext cx="5746561" cy="3736622"/>
          </a:xfrm>
          <a:prstGeom prst="rect">
            <a:avLst/>
          </a:prstGeom>
        </p:spPr>
      </p:pic>
    </p:spTree>
    <p:extLst>
      <p:ext uri="{BB962C8B-B14F-4D97-AF65-F5344CB8AC3E}">
        <p14:creationId xmlns:p14="http://schemas.microsoft.com/office/powerpoint/2010/main" val="12655298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502116932"/>
              </p:ext>
            </p:extLst>
          </p:nvPr>
        </p:nvGraphicFramePr>
        <p:xfrm>
          <a:off x="1355356" y="942913"/>
          <a:ext cx="4300010" cy="5341197"/>
        </p:xfrm>
        <a:graphic>
          <a:graphicData uri="http://schemas.openxmlformats.org/drawingml/2006/table">
            <a:tbl>
              <a:tblPr firstRow="1" bandRow="1"/>
              <a:tblGrid>
                <a:gridCol w="269274">
                  <a:extLst>
                    <a:ext uri="{9D8B030D-6E8A-4147-A177-3AD203B41FA5}">
                      <a16:colId xmlns:a16="http://schemas.microsoft.com/office/drawing/2014/main" val="2909524990"/>
                    </a:ext>
                  </a:extLst>
                </a:gridCol>
                <a:gridCol w="1017711">
                  <a:extLst>
                    <a:ext uri="{9D8B030D-6E8A-4147-A177-3AD203B41FA5}">
                      <a16:colId xmlns:a16="http://schemas.microsoft.com/office/drawing/2014/main" val="2309314199"/>
                    </a:ext>
                  </a:extLst>
                </a:gridCol>
                <a:gridCol w="2048414">
                  <a:extLst>
                    <a:ext uri="{9D8B030D-6E8A-4147-A177-3AD203B41FA5}">
                      <a16:colId xmlns:a16="http://schemas.microsoft.com/office/drawing/2014/main" val="4046901895"/>
                    </a:ext>
                  </a:extLst>
                </a:gridCol>
                <a:gridCol w="964611">
                  <a:extLst>
                    <a:ext uri="{9D8B030D-6E8A-4147-A177-3AD203B41FA5}">
                      <a16:colId xmlns:a16="http://schemas.microsoft.com/office/drawing/2014/main" val="2926309358"/>
                    </a:ext>
                  </a:extLst>
                </a:gridCol>
              </a:tblGrid>
              <a:tr h="337223">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8:30-8:50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37223">
                <a:tc rowSpan="6">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8:50-9:00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5120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37223">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9:45-10:30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37224">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10:30-10:45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0">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76178531"/>
                  </a:ext>
                </a:extLst>
              </a:tr>
              <a:tr h="43698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37223">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37224">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37223">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2:00-2:30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37223">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37223">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009674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554707" y="241290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3433DDB8-FC2C-4211-8D12-E74809038A27}"/>
              </a:ext>
            </a:extLst>
          </p:cNvPr>
          <p:cNvGraphicFramePr>
            <a:graphicFrameLocks noGrp="1"/>
          </p:cNvGraphicFramePr>
          <p:nvPr>
            <p:extLst>
              <p:ext uri="{D42A27DB-BD31-4B8C-83A1-F6EECF244321}">
                <p14:modId xmlns:p14="http://schemas.microsoft.com/office/powerpoint/2010/main" val="2246363219"/>
              </p:ext>
            </p:extLst>
          </p:nvPr>
        </p:nvGraphicFramePr>
        <p:xfrm>
          <a:off x="4098555" y="835575"/>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7407668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marL="285750" indent="-285750">
              <a:lnSpc>
                <a:spcPct val="100000"/>
              </a:lnSpc>
              <a:spcAft>
                <a:spcPts val="1000"/>
              </a:spcAft>
              <a:buFont typeface="Arial" panose="020B0604020202020204" pitchFamily="34" charset="0"/>
              <a:buChar char="•"/>
            </a:pPr>
            <a:r>
              <a:rPr lang="en-US" sz="1800" dirty="0"/>
              <a:t>Manage virtual machines, Kubernetes clusters, and databases as if they are running in Azure.</a:t>
            </a:r>
          </a:p>
          <a:p>
            <a:pPr marL="285750" indent="-285750">
              <a:lnSpc>
                <a:spcPct val="100000"/>
              </a:lnSpc>
              <a:spcAft>
                <a:spcPts val="1000"/>
              </a:spcAft>
              <a:buFont typeface="Arial" panose="020B0604020202020204" pitchFamily="34" charset="0"/>
              <a:buChar char="•"/>
            </a:pPr>
            <a:r>
              <a:rPr lang="en-US" sz="1800" dirty="0"/>
              <a:t>Use familiar Azure services and management capabilities, regardless of where they live.</a:t>
            </a:r>
          </a:p>
          <a:p>
            <a:pPr marL="285750" indent="-285750">
              <a:lnSpc>
                <a:spcPct val="100000"/>
              </a:lnSpc>
              <a:spcAft>
                <a:spcPts val="1000"/>
              </a:spcAft>
              <a:buFont typeface="Arial" panose="020B0604020202020204" pitchFamily="34" charset="0"/>
              <a:buChar char="•"/>
            </a:pPr>
            <a:r>
              <a:rPr lang="en-US" sz="1800" dirty="0"/>
              <a:t>Continue using traditional </a:t>
            </a:r>
            <a:r>
              <a:rPr lang="en-US" sz="1800" dirty="0" err="1"/>
              <a:t>ITOps</a:t>
            </a:r>
            <a:r>
              <a:rPr lang="en-US" sz="1800" dirty="0"/>
              <a:t>, while introducing DevOps practices to support new cloud native patterns in your environment.</a:t>
            </a:r>
          </a:p>
          <a:p>
            <a:pPr marL="285750" indent="-285750">
              <a:lnSpc>
                <a:spcPct val="100000"/>
              </a:lnSpc>
              <a:spcAft>
                <a:spcPts val="1000"/>
              </a:spcAft>
              <a:buFont typeface="Arial" panose="020B0604020202020204" pitchFamily="34" charset="0"/>
              <a:buChar char="•"/>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Purview</a:t>
            </a:r>
          </a:p>
        </p:txBody>
      </p:sp>
    </p:spTree>
    <p:extLst>
      <p:ext uri="{BB962C8B-B14F-4D97-AF65-F5344CB8AC3E}">
        <p14:creationId xmlns:p14="http://schemas.microsoft.com/office/powerpoint/2010/main" val="5581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Purview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Purview is a unified data governance service that helps you manage and govern your on-premises, multi-cloud, and software-as-a-service (SaaS) data. </a:t>
            </a:r>
          </a:p>
          <a:p>
            <a:pPr>
              <a:lnSpc>
                <a:spcPct val="100000"/>
              </a:lnSpc>
              <a:spcAft>
                <a:spcPts val="1000"/>
              </a:spcAft>
            </a:pPr>
            <a:r>
              <a:rPr lang="en-US" sz="1800" dirty="0"/>
              <a:t>Easily create a holistic, up-to-date map of your data landscape with automated data discovery, sensitive data classification, and end-to-end data lineage. </a:t>
            </a:r>
          </a:p>
          <a:p>
            <a:pPr>
              <a:lnSpc>
                <a:spcPct val="100000"/>
              </a:lnSpc>
              <a:spcAft>
                <a:spcPts val="1000"/>
              </a:spcAft>
            </a:pPr>
            <a:r>
              <a:rPr lang="en-US" sz="1800" dirty="0"/>
              <a:t>Empower data consumers to find valuable, trustworthy data.</a:t>
            </a:r>
          </a:p>
          <a:p>
            <a:pPr>
              <a:lnSpc>
                <a:spcPct val="100000"/>
              </a:lnSpc>
              <a:spcAft>
                <a:spcPts val="1000"/>
              </a:spcAft>
            </a:pPr>
            <a:endParaRPr lang="en-US" sz="1800" dirty="0"/>
          </a:p>
          <a:p>
            <a:pPr>
              <a:lnSpc>
                <a:spcPct val="100000"/>
              </a:lnSpc>
              <a:spcAft>
                <a:spcPts val="1000"/>
              </a:spcAft>
            </a:pPr>
            <a:r>
              <a:rPr lang="en-US" sz="1800" dirty="0"/>
              <a:t>Purview Data Map is a cloud native PaaS service that captures metadata about enterprise data present in analytics and operation systems on-premises and cloud.</a:t>
            </a:r>
          </a:p>
          <a:p>
            <a:pPr>
              <a:lnSpc>
                <a:spcPct val="100000"/>
              </a:lnSpc>
              <a:spcAft>
                <a:spcPts val="1000"/>
              </a:spcAft>
            </a:pPr>
            <a:endParaRPr lang="en-US" sz="1800" dirty="0"/>
          </a:p>
          <a:p>
            <a:pPr>
              <a:lnSpc>
                <a:spcPct val="100000"/>
              </a:lnSpc>
              <a:spcAft>
                <a:spcPts val="1000"/>
              </a:spcAft>
            </a:pPr>
            <a:r>
              <a:rPr lang="en-US" sz="1800" dirty="0"/>
              <a:t>Data sources supported: </a:t>
            </a:r>
          </a:p>
          <a:p>
            <a:pPr>
              <a:lnSpc>
                <a:spcPct val="100000"/>
              </a:lnSpc>
              <a:spcAft>
                <a:spcPts val="1000"/>
              </a:spcAft>
            </a:pPr>
            <a:r>
              <a:rPr lang="en-US" sz="1800" dirty="0"/>
              <a:t>    </a:t>
            </a:r>
            <a:r>
              <a:rPr lang="en-US" sz="1800" dirty="0" err="1"/>
              <a:t>BlobStorage</a:t>
            </a:r>
            <a:r>
              <a:rPr lang="en-US" sz="1800" dirty="0"/>
              <a:t>, </a:t>
            </a:r>
            <a:r>
              <a:rPr lang="en-US" sz="1800" dirty="0" err="1"/>
              <a:t>AzureSQLMI</a:t>
            </a:r>
            <a:r>
              <a:rPr lang="en-US" sz="1800" dirty="0"/>
              <a:t>, </a:t>
            </a:r>
            <a:r>
              <a:rPr lang="en-US" sz="1800" dirty="0" err="1"/>
              <a:t>AzureSQLDB</a:t>
            </a:r>
            <a:r>
              <a:rPr lang="en-US" sz="1800" dirty="0"/>
              <a:t>, ADLSGen2, ADLSGen1, Synapse</a:t>
            </a:r>
          </a:p>
        </p:txBody>
      </p:sp>
    </p:spTree>
    <p:extLst>
      <p:ext uri="{BB962C8B-B14F-4D97-AF65-F5344CB8AC3E}">
        <p14:creationId xmlns:p14="http://schemas.microsoft.com/office/powerpoint/2010/main" val="20081883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12010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Microsoft Defender for Cloud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Center</a:t>
            </a:r>
          </a:p>
        </p:txBody>
      </p:sp>
    </p:spTree>
    <p:extLst>
      <p:ext uri="{BB962C8B-B14F-4D97-AF65-F5344CB8AC3E}">
        <p14:creationId xmlns:p14="http://schemas.microsoft.com/office/powerpoint/2010/main" val="8841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Microsoft Defender for Cloud solutions will evaluate either the control or data plane of Azure or non-Azure resources and generate security recommendations based on that particular resource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a:t>Disabling </a:t>
            </a:r>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365 Defender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unified pre- and post-breach enterprise defense suite. It natively coordinates detection, prevention, investigation, and response across endpoints, identities, email, and applications to provide integrated protection against sophisticated attacks.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combines the capabilities of the following into a single solution:</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Microsoft Defender for Endpoint (formerly Azure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Active Directory Identity Protection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 July 6</a:t>
            </a:r>
            <a:r>
              <a:rPr lang="en-US" sz="1800" baseline="30000" dirty="0">
                <a:latin typeface="Segoe UI" panose="020B0502040204020203" pitchFamily="34" charset="0"/>
                <a:cs typeface="Segoe UI" panose="020B0502040204020203" pitchFamily="34" charset="0"/>
              </a:rPr>
              <a:t>th</a:t>
            </a:r>
            <a:r>
              <a:rPr lang="en-US" sz="1800" dirty="0">
                <a:latin typeface="Segoe UI" panose="020B0502040204020203" pitchFamily="34" charset="0"/>
                <a:cs typeface="Segoe UI" panose="020B0502040204020203" pitchFamily="34" charset="0"/>
              </a:rPr>
              <a:t> 2021 :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hlinkClick r:id="rId3"/>
              </a:rPr>
              <a:t>https://securitycenter.microsoft.com/reports</a:t>
            </a:r>
            <a:r>
              <a:rPr lang="en-US" sz="1800" dirty="0">
                <a:latin typeface="Segoe UI" panose="020B0502040204020203" pitchFamily="34" charset="0"/>
                <a:cs typeface="Segoe UI" panose="020B0502040204020203" pitchFamily="34" charset="0"/>
              </a:rPr>
              <a:t> =&gt; </a:t>
            </a:r>
            <a:r>
              <a:rPr lang="en-US" sz="1800" dirty="0">
                <a:latin typeface="Segoe UI" panose="020B0502040204020203" pitchFamily="34" charset="0"/>
                <a:cs typeface="Segoe UI" panose="020B0502040204020203" pitchFamily="34" charset="0"/>
                <a:hlinkClick r:id="rId4"/>
              </a:rPr>
              <a:t>https://security.microsoft.com</a:t>
            </a: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2" descr="Microsoft Defender - Wikipedia">
            <a:extLst>
              <a:ext uri="{FF2B5EF4-FFF2-40B4-BE49-F238E27FC236}">
                <a16:creationId xmlns:a16="http://schemas.microsoft.com/office/drawing/2014/main" id="{DA182EB7-5F33-4C1A-AF66-A4A14AB6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459" y="2875507"/>
            <a:ext cx="1540627" cy="15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Portal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(https://security.microsoft.com) combines protection, detection, investigation, and response to email, collaboration, identity, and device threats, in a central portal.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the security content that you use in the Office 365 Security and Compliance Center (protection.office.com) and the Microsoft Defender for Cloud security center (securitycenter.microsoft.com) can now be found in the Microsoft 365 Defender.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emphasizes unity, clarity, and common goals as it merges Azure Defender for Office 365 and Azure Defender for Endpoint. The merge was based on the priorities listed below, and made without sacrificing the capabilities that each security suite brought to the combination of:</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building blocks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terminology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entities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Feature parity with other workloads</a:t>
            </a:r>
          </a:p>
        </p:txBody>
      </p:sp>
      <p:pic>
        <p:nvPicPr>
          <p:cNvPr id="4" name="Picture 3">
            <a:extLst>
              <a:ext uri="{FF2B5EF4-FFF2-40B4-BE49-F238E27FC236}">
                <a16:creationId xmlns:a16="http://schemas.microsoft.com/office/drawing/2014/main" id="{7EE94680-99AE-4756-BDC2-0ADFE2251ED9}"/>
              </a:ext>
            </a:extLst>
          </p:cNvPr>
          <p:cNvPicPr>
            <a:picLocks noChangeAspect="1"/>
          </p:cNvPicPr>
          <p:nvPr/>
        </p:nvPicPr>
        <p:blipFill>
          <a:blip r:embed="rId3"/>
          <a:stretch>
            <a:fillRect/>
          </a:stretch>
        </p:blipFill>
        <p:spPr>
          <a:xfrm>
            <a:off x="5823284" y="4250155"/>
            <a:ext cx="3505200" cy="1714500"/>
          </a:xfrm>
          <a:prstGeom prst="rect">
            <a:avLst/>
          </a:prstGeom>
        </p:spPr>
      </p:pic>
    </p:spTree>
    <p:extLst>
      <p:ext uri="{BB962C8B-B14F-4D97-AF65-F5344CB8AC3E}">
        <p14:creationId xmlns:p14="http://schemas.microsoft.com/office/powerpoint/2010/main" val="6724714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Top Scoring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980605"/>
            <a:ext cx="6383449"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C</a:t>
            </a:r>
            <a:r>
              <a:rPr lang="en-US" sz="1400" b="0" i="0" dirty="0">
                <a:solidFill>
                  <a:srgbClr val="171717"/>
                </a:solidFill>
                <a:effectLst/>
                <a:latin typeface="Segoe UI" panose="020B0502040204020203" pitchFamily="34" charset="0"/>
              </a:rPr>
              <a:t>onsistently achieve high scores in independent tests.</a:t>
            </a:r>
          </a:p>
          <a:p>
            <a:pPr lvl="0" defTabSz="797968">
              <a:spcBef>
                <a:spcPct val="0"/>
              </a:spcBef>
              <a:spcAft>
                <a:spcPts val="800"/>
              </a:spcAft>
              <a:defRPr/>
            </a:pP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MITRE ATT&amp;CK</a:t>
            </a:r>
          </a:p>
          <a:p>
            <a:pPr lvl="0" defTabSz="797968">
              <a:spcBef>
                <a:spcPct val="0"/>
              </a:spcBef>
              <a:spcAft>
                <a:spcPts val="800"/>
              </a:spcAft>
              <a:defRPr/>
            </a:pPr>
            <a:r>
              <a:rPr lang="en-US" sz="1400" dirty="0">
                <a:solidFill>
                  <a:srgbClr val="171717"/>
                </a:solidFill>
                <a:latin typeface="Segoe UI" panose="020B0502040204020203" pitchFamily="34" charset="0"/>
              </a:rPr>
              <a:t>	</a:t>
            </a:r>
            <a:r>
              <a:rPr lang="en-US" sz="1400" b="0" i="0" dirty="0">
                <a:solidFill>
                  <a:srgbClr val="171717"/>
                </a:solidFill>
                <a:effectLst/>
                <a:latin typeface="Segoe UI" panose="020B0502040204020203" pitchFamily="34" charset="0"/>
              </a:rPr>
              <a:t>Microsoft 365 Defender provided nearly 100 percent coverage across the attack chain stages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leading out-of-box visibility into attacker activities, dramatically reducing manual work for SOCs vs. vendor solutions that relied on specific configuration changes.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automated real-time alerts without the need for configuration changes or custom detections; Microsoft is one of only three vendors who did not make configuration changes or rely on delayed detections.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Flagged more than 80 distinct alerts, and used built-in automation to correlate these alerts into only two incidents that mirrored the two MITRE ATT&amp;CK simulations, improving SOC analyst efficiency and reducing attacker dwell time and ability to persist.</a:t>
            </a: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	Identified seven distinct steps during the attack in which our protection features, which were disabled during testing, would have automatically intervened to stop the attack.</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42FD8D8C-56B4-47AE-A987-C5AB08D1A697}"/>
              </a:ext>
            </a:extLst>
          </p:cNvPr>
          <p:cNvPicPr>
            <a:picLocks noChangeAspect="1"/>
          </p:cNvPicPr>
          <p:nvPr/>
        </p:nvPicPr>
        <p:blipFill>
          <a:blip r:embed="rId3"/>
          <a:stretch>
            <a:fillRect/>
          </a:stretch>
        </p:blipFill>
        <p:spPr>
          <a:xfrm>
            <a:off x="7078763" y="1053882"/>
            <a:ext cx="4287504" cy="1979837"/>
          </a:xfrm>
          <a:prstGeom prst="rect">
            <a:avLst/>
          </a:prstGeom>
        </p:spPr>
      </p:pic>
      <p:sp>
        <p:nvSpPr>
          <p:cNvPr id="6" name="Text Placeholder 3">
            <a:extLst>
              <a:ext uri="{FF2B5EF4-FFF2-40B4-BE49-F238E27FC236}">
                <a16:creationId xmlns:a16="http://schemas.microsoft.com/office/drawing/2014/main" id="{ED95C448-89CD-4036-BF20-3D57C3A6B97C}"/>
              </a:ext>
            </a:extLst>
          </p:cNvPr>
          <p:cNvSpPr txBox="1">
            <a:spLocks/>
          </p:cNvSpPr>
          <p:nvPr/>
        </p:nvSpPr>
        <p:spPr>
          <a:xfrm>
            <a:off x="7298461" y="3589325"/>
            <a:ext cx="6383449" cy="286527"/>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97968">
              <a:spcBef>
                <a:spcPct val="0"/>
              </a:spcBef>
              <a:spcAft>
                <a:spcPts val="800"/>
              </a:spcAft>
              <a:defRPr/>
            </a:pPr>
            <a:r>
              <a:rPr lang="en-US" sz="1400" dirty="0">
                <a:solidFill>
                  <a:srgbClr val="171717"/>
                </a:solidFill>
                <a:latin typeface="Segoe UI" panose="020B0502040204020203" pitchFamily="34" charset="0"/>
              </a:rPr>
              <a:t>AV-TEST - Protection score of 6.0/6.0</a:t>
            </a:r>
          </a:p>
          <a:p>
            <a:pPr defTabSz="797968">
              <a:spcBef>
                <a:spcPct val="0"/>
              </a:spcBef>
              <a:spcAft>
                <a:spcPts val="800"/>
              </a:spcAft>
              <a:defRPr/>
            </a:pPr>
            <a:r>
              <a:rPr lang="en-US" sz="1400" dirty="0">
                <a:solidFill>
                  <a:srgbClr val="171717"/>
                </a:solidFill>
                <a:latin typeface="Segoe UI" panose="020B0502040204020203" pitchFamily="34" charset="0"/>
              </a:rPr>
              <a:t>AV-Comparatives - 	Protection rating of 99.8%</a:t>
            </a:r>
          </a:p>
          <a:p>
            <a:pPr defTabSz="797968">
              <a:spcBef>
                <a:spcPct val="0"/>
              </a:spcBef>
              <a:spcAft>
                <a:spcPts val="800"/>
              </a:spcAft>
              <a:defRPr/>
            </a:pPr>
            <a:r>
              <a:rPr lang="en-US" sz="1400" dirty="0">
                <a:solidFill>
                  <a:srgbClr val="171717"/>
                </a:solidFill>
                <a:latin typeface="Segoe UI" panose="020B0502040204020203" pitchFamily="34" charset="0"/>
              </a:rPr>
              <a:t>SE Labs - AAA award</a:t>
            </a:r>
          </a:p>
          <a:p>
            <a:pPr defTabSz="797968">
              <a:spcBef>
                <a:spcPct val="0"/>
              </a:spcBef>
              <a:spcAft>
                <a:spcPts val="800"/>
              </a:spcAft>
              <a:defRPr/>
            </a:pPr>
            <a:endParaRPr lang="en-US" sz="1400" dirty="0">
              <a:solidFill>
                <a:srgbClr val="171717"/>
              </a:solidFill>
              <a:latin typeface="Segoe UI" panose="020B0502040204020203" pitchFamily="34" charset="0"/>
            </a:endParaRPr>
          </a:p>
          <a:p>
            <a:pPr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33896533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Forrester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Microsoft Defender for Cloud recognized as a </a:t>
            </a:r>
            <a:br>
              <a:rPr lang="en-US" sz="1400" dirty="0">
                <a:solidFill>
                  <a:srgbClr val="171717"/>
                </a:solidFill>
                <a:latin typeface="Segoe UI" panose="020B0502040204020203" pitchFamily="34" charset="0"/>
              </a:rPr>
            </a:br>
            <a:r>
              <a:rPr lang="en-US" sz="1400" dirty="0">
                <a:solidFill>
                  <a:srgbClr val="171717"/>
                </a:solidFill>
                <a:latin typeface="Segoe UI" panose="020B0502040204020203" pitchFamily="34" charset="0"/>
              </a:rPr>
              <a:t>Leader in Enterprise Detection and Response</a:t>
            </a: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1026" name="Picture 2" descr="Foorester Wave edr report 2020 - top companies">
            <a:extLst>
              <a:ext uri="{FF2B5EF4-FFF2-40B4-BE49-F238E27FC236}">
                <a16:creationId xmlns:a16="http://schemas.microsoft.com/office/drawing/2014/main" id="{B7F41E13-CE9B-467F-A266-0382E3C7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34" y="662238"/>
            <a:ext cx="5600700" cy="603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6C896D-98D0-4B3A-9DD9-4DC078A4A883}"/>
              </a:ext>
            </a:extLst>
          </p:cNvPr>
          <p:cNvPicPr>
            <a:picLocks noChangeAspect="1"/>
          </p:cNvPicPr>
          <p:nvPr/>
        </p:nvPicPr>
        <p:blipFill>
          <a:blip r:embed="rId4"/>
          <a:stretch>
            <a:fillRect/>
          </a:stretch>
        </p:blipFill>
        <p:spPr>
          <a:xfrm>
            <a:off x="1192363" y="2025154"/>
            <a:ext cx="3911801" cy="3791145"/>
          </a:xfrm>
          <a:prstGeom prst="rect">
            <a:avLst/>
          </a:prstGeom>
        </p:spPr>
      </p:pic>
    </p:spTree>
    <p:extLst>
      <p:ext uri="{BB962C8B-B14F-4D97-AF65-F5344CB8AC3E}">
        <p14:creationId xmlns:p14="http://schemas.microsoft.com/office/powerpoint/2010/main" val="24322589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Gartner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82559" cy="4517827"/>
          </a:xfrm>
        </p:spPr>
        <p:txBody>
          <a:bodyPr/>
          <a:lstStyle/>
          <a:p>
            <a:pPr lvl="0" defTabSz="797968">
              <a:spcBef>
                <a:spcPct val="0"/>
              </a:spcBef>
              <a:spcAft>
                <a:spcPts val="800"/>
              </a:spcAft>
              <a:defRPr/>
            </a:pPr>
            <a:r>
              <a:rPr lang="en-US" sz="1800" dirty="0">
                <a:ln w="3175">
                  <a:noFill/>
                </a:ln>
                <a:cs typeface="Segoe UI Semibold"/>
              </a:rPr>
              <a:t>Microsoft Defender for Cloud recognized as a </a:t>
            </a:r>
            <a:br>
              <a:rPr lang="en-US" sz="1800" dirty="0">
                <a:ln w="3175">
                  <a:noFill/>
                </a:ln>
                <a:cs typeface="Segoe UI Semibold"/>
              </a:rPr>
            </a:br>
            <a:r>
              <a:rPr lang="en-US" sz="1800" dirty="0">
                <a:ln w="3175">
                  <a:noFill/>
                </a:ln>
                <a:cs typeface="Segoe UI Semibold"/>
              </a:rPr>
              <a:t>Leader &amp; Visionary in Enterprise Detection and Response</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Defender for Endpoint (MDE) provides an integrated and comprehensive set of EPP, EDR and threat hunting capabilities from a single cloud-hosted console and data lake.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native protection and prevention provided by Defender Antivirus in Windows OS is widely used and popular with customers, and is also leveraged by other vendors in this Magic Quadrant.</a:t>
            </a:r>
          </a:p>
        </p:txBody>
      </p:sp>
      <p:pic>
        <p:nvPicPr>
          <p:cNvPr id="2050" name="Picture 2" descr="Gartner Report">
            <a:extLst>
              <a:ext uri="{FF2B5EF4-FFF2-40B4-BE49-F238E27FC236}">
                <a16:creationId xmlns:a16="http://schemas.microsoft.com/office/drawing/2014/main" id="{964413D7-DD38-4F6E-868A-DAB3A52B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974430"/>
            <a:ext cx="4365959" cy="484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235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59195" cy="758022"/>
          </a:xfrm>
        </p:spPr>
        <p:txBody>
          <a:bodyPr/>
          <a:lstStyle/>
          <a:p>
            <a:r>
              <a:rPr lang="en-US" dirty="0"/>
              <a:t>Microsoft Defender + Microsoft Defender for Cloud + Azure Sentinel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493148"/>
            <a:ext cx="10719558" cy="502447"/>
          </a:xfrm>
        </p:spPr>
        <p:txBody>
          <a:bodyPr/>
          <a:lstStyle/>
          <a:p>
            <a:pPr>
              <a:lnSpc>
                <a:spcPct val="100000"/>
              </a:lnSpc>
              <a:spcAft>
                <a:spcPts val="1000"/>
              </a:spcAft>
            </a:pPr>
            <a:r>
              <a:rPr lang="en-US" sz="1800" dirty="0"/>
              <a:t>The combination of Microsoft Defender Endpoint protection, plus Microsoft Defender for Cloud control plane protection combined with Azure Sentinel hunting abilities provide for a single pane of glass that is a very powerful solution for customers.</a:t>
            </a:r>
          </a:p>
          <a:p>
            <a:pPr>
              <a:lnSpc>
                <a:spcPct val="100000"/>
              </a:lnSpc>
              <a:spcAft>
                <a:spcPts val="1000"/>
              </a:spcAft>
            </a:pPr>
            <a:endParaRPr lang="en-US" sz="1800" dirty="0"/>
          </a:p>
          <a:p>
            <a:pPr>
              <a:lnSpc>
                <a:spcPct val="100000"/>
              </a:lnSpc>
              <a:spcAft>
                <a:spcPts val="1000"/>
              </a:spcAft>
            </a:pPr>
            <a:r>
              <a:rPr lang="en-US" sz="1800" dirty="0"/>
              <a:t>Customer’s will ask you how to protect not just their Azure Portal, but also the devices that run inside them and how it all works with on-premises devices.</a:t>
            </a:r>
          </a:p>
          <a:p>
            <a:pPr>
              <a:lnSpc>
                <a:spcPct val="100000"/>
              </a:lnSpc>
              <a:spcAft>
                <a:spcPts val="1000"/>
              </a:spcAft>
            </a:pPr>
            <a:endParaRPr lang="en-US" sz="1800" dirty="0"/>
          </a:p>
          <a:p>
            <a:pPr>
              <a:lnSpc>
                <a:spcPct val="100000"/>
              </a:lnSpc>
              <a:spcAft>
                <a:spcPts val="1000"/>
              </a:spcAft>
            </a:pPr>
            <a:r>
              <a:rPr lang="en-US" sz="1800" dirty="0"/>
              <a:t>Attackers don’t care where the device is running, an integrated hybrid network will still allow for lateral movement from on-premises to Azure and vice versa.</a:t>
            </a:r>
          </a:p>
          <a:p>
            <a:pPr>
              <a:lnSpc>
                <a:spcPct val="100000"/>
              </a:lnSpc>
              <a:spcAft>
                <a:spcPts val="1000"/>
              </a:spcAft>
            </a:pPr>
            <a:endParaRPr lang="en-US" sz="1800" dirty="0"/>
          </a:p>
        </p:txBody>
      </p:sp>
      <p:pic>
        <p:nvPicPr>
          <p:cNvPr id="1030" name="Picture 6" descr="Azure Sentinel – Cloud-native SIEM Solution | Microsoft Azure">
            <a:extLst>
              <a:ext uri="{FF2B5EF4-FFF2-40B4-BE49-F238E27FC236}">
                <a16:creationId xmlns:a16="http://schemas.microsoft.com/office/drawing/2014/main" id="{7028CFCC-BF9F-4FA9-B6B0-C68305D8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966" y="4902163"/>
            <a:ext cx="2711114" cy="1423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Defender - Wikipedia">
            <a:extLst>
              <a:ext uri="{FF2B5EF4-FFF2-40B4-BE49-F238E27FC236}">
                <a16:creationId xmlns:a16="http://schemas.microsoft.com/office/drawing/2014/main" id="{7C8B138C-182E-4712-97FE-8725A0579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009" y="4902163"/>
            <a:ext cx="1540627" cy="1540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icing—Azure Defender | Microsoft Azure">
            <a:extLst>
              <a:ext uri="{FF2B5EF4-FFF2-40B4-BE49-F238E27FC236}">
                <a16:creationId xmlns:a16="http://schemas.microsoft.com/office/drawing/2014/main" id="{ACCCA7A9-520F-42A3-8775-BACB43D17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485" y="5019455"/>
            <a:ext cx="2711115"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941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Secure Score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Regulatory compliance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Workload Protections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9791836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69447" cy="758022"/>
          </a:xfrm>
        </p:spPr>
        <p:txBody>
          <a:bodyPr/>
          <a:lstStyle/>
          <a:p>
            <a:r>
              <a:rPr lang="en-US" dirty="0"/>
              <a:t>How They Work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utilizes Log Analytics for log data collection and analysis. The backing Log Analytics instance </a:t>
            </a:r>
            <a:r>
              <a:rPr lang="en-US" sz="1800" b="1" dirty="0"/>
              <a:t>is not </a:t>
            </a:r>
            <a:r>
              <a:rPr lang="en-US" sz="1800" dirty="0"/>
              <a:t>surfaced in a client’s Azure subscription/tenant</a:t>
            </a:r>
          </a:p>
          <a:p>
            <a:pPr>
              <a:lnSpc>
                <a:spcPct val="100000"/>
              </a:lnSpc>
              <a:spcAft>
                <a:spcPts val="1000"/>
              </a:spcAft>
            </a:pPr>
            <a:endParaRPr lang="en-US" sz="1800" dirty="0"/>
          </a:p>
          <a:p>
            <a:pPr>
              <a:lnSpc>
                <a:spcPct val="100000"/>
              </a:lnSpc>
              <a:spcAft>
                <a:spcPts val="1000"/>
              </a:spcAft>
            </a:pPr>
            <a:r>
              <a:rPr lang="en-US" sz="1800" dirty="0"/>
              <a:t>Microsoft Defender for Cloud utilizes Log Analytics for log data collection and analysis, this instance is surfaced in Azure Portal.</a:t>
            </a:r>
          </a:p>
          <a:p>
            <a:pPr>
              <a:lnSpc>
                <a:spcPct val="100000"/>
              </a:lnSpc>
              <a:spcAft>
                <a:spcPts val="1000"/>
              </a:spcAft>
            </a:pPr>
            <a:endParaRPr lang="en-US" sz="1800" dirty="0"/>
          </a:p>
          <a:p>
            <a:pPr>
              <a:lnSpc>
                <a:spcPct val="100000"/>
              </a:lnSpc>
              <a:spcAft>
                <a:spcPts val="1000"/>
              </a:spcAft>
            </a:pPr>
            <a:r>
              <a:rPr lang="en-US" sz="1800" dirty="0"/>
              <a:t>Both use the same Log Analytics agent (Microsoft Monitoring Agent) for logging. Agent can be configured to send logs to more than one Log Analytics workspace and can run on-premises or across clouds.</a:t>
            </a:r>
          </a:p>
          <a:p>
            <a:pPr>
              <a:lnSpc>
                <a:spcPct val="100000"/>
              </a:lnSpc>
              <a:spcAft>
                <a:spcPts val="1000"/>
              </a:spcAft>
            </a:pPr>
            <a:endParaRPr lang="en-US" sz="1800" dirty="0"/>
          </a:p>
          <a:p>
            <a:pPr>
              <a:lnSpc>
                <a:spcPct val="100000"/>
              </a:lnSpc>
              <a:spcAft>
                <a:spcPts val="1000"/>
              </a:spcAft>
            </a:pPr>
            <a:r>
              <a:rPr lang="en-US" sz="1800" dirty="0"/>
              <a:t>Microsoft Defender for Endpoint can be installed in a customer’s Azure Compute as well as on-premises compute infrastructure.  The combination provides a high effective solution for protecting Azure resources.</a:t>
            </a:r>
          </a:p>
          <a:p>
            <a:pPr>
              <a:lnSpc>
                <a:spcPct val="100000"/>
              </a:lnSpc>
              <a:spcAft>
                <a:spcPts val="1000"/>
              </a:spcAft>
            </a:pPr>
            <a:endParaRPr lang="en-US" sz="1800" dirty="0"/>
          </a:p>
          <a:p>
            <a:pPr>
              <a:lnSpc>
                <a:spcPct val="100000"/>
              </a:lnSpc>
              <a:spcAft>
                <a:spcPts val="1000"/>
              </a:spcAft>
            </a:pPr>
            <a:r>
              <a:rPr lang="en-US" sz="1800" b="1" dirty="0"/>
              <a:t>Explore the Art of the Possible!</a:t>
            </a:r>
          </a:p>
          <a:p>
            <a:pPr>
              <a:lnSpc>
                <a:spcPct val="100000"/>
              </a:lnSpc>
              <a:spcAft>
                <a:spcPts val="1000"/>
              </a:spcAft>
            </a:pPr>
            <a:endParaRPr lang="en-US" sz="1800" dirty="0"/>
          </a:p>
        </p:txBody>
      </p:sp>
    </p:spTree>
    <p:extLst>
      <p:ext uri="{BB962C8B-B14F-4D97-AF65-F5344CB8AC3E}">
        <p14:creationId xmlns:p14="http://schemas.microsoft.com/office/powerpoint/2010/main" val="34183960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18563" cy="758022"/>
          </a:xfrm>
        </p:spPr>
        <p:txBody>
          <a:bodyPr/>
          <a:lstStyle/>
          <a:p>
            <a:r>
              <a:rPr lang="en-US" dirty="0"/>
              <a:t>All roads lead to Log Analytics and Azure Sentinel.</a:t>
            </a:r>
            <a:br>
              <a:rPr lang="en-US" dirty="0"/>
            </a:b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Sentinel provides the linkage to allow for data in Microsoft Defender for Cloud to be replicated to the Azure exposed Log Analytics workspace for a full picture of an organization's security and logging landscape.</a:t>
            </a:r>
          </a:p>
          <a:p>
            <a:pPr>
              <a:lnSpc>
                <a:spcPct val="100000"/>
              </a:lnSpc>
              <a:spcAft>
                <a:spcPts val="1000"/>
              </a:spcAft>
            </a:pPr>
            <a:endParaRPr lang="en-US" sz="1800" dirty="0"/>
          </a:p>
          <a:p>
            <a:pPr>
              <a:lnSpc>
                <a:spcPct val="100000"/>
              </a:lnSpc>
              <a:spcAft>
                <a:spcPts val="1000"/>
              </a:spcAft>
            </a:pPr>
            <a:r>
              <a:rPr lang="en-US" sz="1800" dirty="0"/>
              <a:t>A single workspace allows for more in-depth analysis across entities and relationships between them.</a:t>
            </a:r>
          </a:p>
          <a:p>
            <a:pPr>
              <a:lnSpc>
                <a:spcPct val="100000"/>
              </a:lnSpc>
              <a:spcAft>
                <a:spcPts val="1000"/>
              </a:spcAft>
            </a:pPr>
            <a:endParaRPr lang="en-US" sz="1800" dirty="0"/>
          </a:p>
          <a:p>
            <a:pPr>
              <a:lnSpc>
                <a:spcPct val="100000"/>
              </a:lnSpc>
              <a:spcAft>
                <a:spcPts val="1000"/>
              </a:spcAft>
            </a:pPr>
            <a:endParaRPr lang="en-US" sz="1800" dirty="0"/>
          </a:p>
        </p:txBody>
      </p:sp>
      <p:pic>
        <p:nvPicPr>
          <p:cNvPr id="2050" name="Picture 2">
            <a:extLst>
              <a:ext uri="{FF2B5EF4-FFF2-40B4-BE49-F238E27FC236}">
                <a16:creationId xmlns:a16="http://schemas.microsoft.com/office/drawing/2014/main" id="{CA445875-72B5-4A4D-9633-92F451415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32" y="3609473"/>
            <a:ext cx="1830731" cy="148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zure Sentinel – Cloud-native SIEM Solution | Microsoft Azure">
            <a:extLst>
              <a:ext uri="{FF2B5EF4-FFF2-40B4-BE49-F238E27FC236}">
                <a16:creationId xmlns:a16="http://schemas.microsoft.com/office/drawing/2014/main" id="{C811308E-D35C-4E60-994C-FA490E15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4077"/>
            <a:ext cx="2711114"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48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4" name="Picture 3">
            <a:extLst>
              <a:ext uri="{FF2B5EF4-FFF2-40B4-BE49-F238E27FC236}">
                <a16:creationId xmlns:a16="http://schemas.microsoft.com/office/drawing/2014/main" id="{16E10E0C-56FA-4CEF-A55D-C20D7A0CE793}"/>
              </a:ext>
            </a:extLst>
          </p:cNvPr>
          <p:cNvPicPr>
            <a:picLocks noChangeAspect="1"/>
          </p:cNvPicPr>
          <p:nvPr/>
        </p:nvPicPr>
        <p:blipFill>
          <a:blip r:embed="rId3"/>
          <a:stretch>
            <a:fillRect/>
          </a:stretch>
        </p:blipFill>
        <p:spPr>
          <a:xfrm>
            <a:off x="994361" y="3234651"/>
            <a:ext cx="9809998" cy="2746799"/>
          </a:xfrm>
          <a:prstGeom prst="rect">
            <a:avLst/>
          </a:prstGeom>
        </p:spPr>
      </p:pic>
      <p:pic>
        <p:nvPicPr>
          <p:cNvPr id="7" name="Picture 6">
            <a:extLst>
              <a:ext uri="{FF2B5EF4-FFF2-40B4-BE49-F238E27FC236}">
                <a16:creationId xmlns:a16="http://schemas.microsoft.com/office/drawing/2014/main" id="{575297CF-FD83-4CE1-866C-2722F8E1A5F3}"/>
              </a:ext>
            </a:extLst>
          </p:cNvPr>
          <p:cNvPicPr>
            <a:picLocks noChangeAspect="1"/>
          </p:cNvPicPr>
          <p:nvPr/>
        </p:nvPicPr>
        <p:blipFill>
          <a:blip r:embed="rId4"/>
          <a:stretch>
            <a:fillRect/>
          </a:stretch>
        </p:blipFill>
        <p:spPr>
          <a:xfrm>
            <a:off x="480260" y="1223743"/>
            <a:ext cx="4457700" cy="581025"/>
          </a:xfrm>
          <a:prstGeom prst="rect">
            <a:avLst/>
          </a:prstGeom>
        </p:spPr>
      </p:pic>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5"/>
          <a:stretch>
            <a:fillRect/>
          </a:stretch>
        </p:blipFill>
        <p:spPr>
          <a:xfrm>
            <a:off x="5289382" y="1163774"/>
            <a:ext cx="5623260" cy="1414267"/>
          </a:xfrm>
          <a:prstGeom prst="rect">
            <a:avLst/>
          </a:prstGeom>
        </p:spPr>
      </p:pic>
    </p:spTree>
    <p:extLst>
      <p:ext uri="{BB962C8B-B14F-4D97-AF65-F5344CB8AC3E}">
        <p14:creationId xmlns:p14="http://schemas.microsoft.com/office/powerpoint/2010/main" val="6666679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Identity</a:t>
            </a:r>
          </a:p>
        </p:txBody>
      </p:sp>
    </p:spTree>
    <p:extLst>
      <p:ext uri="{BB962C8B-B14F-4D97-AF65-F5344CB8AC3E}">
        <p14:creationId xmlns:p14="http://schemas.microsoft.com/office/powerpoint/2010/main" val="17905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705CBEF3-2D2F-4604-82C0-923658921F24}"/>
              </a:ext>
            </a:extLst>
          </p:cNvPr>
          <p:cNvPicPr>
            <a:picLocks noGrp="1" noChangeAspect="1"/>
          </p:cNvPicPr>
          <p:nvPr>
            <p:ph idx="1"/>
          </p:nvPr>
        </p:nvPicPr>
        <p:blipFill rotWithShape="1">
          <a:blip r:embed="rId2"/>
          <a:srcRect l="203" r="4687" b="1"/>
          <a:stretch/>
        </p:blipFill>
        <p:spPr>
          <a:xfrm>
            <a:off x="20" y="10"/>
            <a:ext cx="12191979" cy="6857990"/>
          </a:xfrm>
          <a:prstGeom prst="rect">
            <a:avLst/>
          </a:prstGeom>
        </p:spPr>
      </p:pic>
    </p:spTree>
    <p:extLst>
      <p:ext uri="{BB962C8B-B14F-4D97-AF65-F5344CB8AC3E}">
        <p14:creationId xmlns:p14="http://schemas.microsoft.com/office/powerpoint/2010/main" val="109092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034-F944-471E-921B-0D4EE4BE9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8E60F-59A1-4D82-828F-B81BFE6894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C82331-375B-4DB2-81A7-07F5F19ABA7C}"/>
              </a:ext>
            </a:extLst>
          </p:cNvPr>
          <p:cNvPicPr>
            <a:picLocks noChangeAspect="1"/>
          </p:cNvPicPr>
          <p:nvPr/>
        </p:nvPicPr>
        <p:blipFill>
          <a:blip r:embed="rId2"/>
          <a:stretch>
            <a:fillRect/>
          </a:stretch>
        </p:blipFill>
        <p:spPr>
          <a:xfrm>
            <a:off x="28192" y="0"/>
            <a:ext cx="12135615" cy="6858000"/>
          </a:xfrm>
          <a:prstGeom prst="rect">
            <a:avLst/>
          </a:prstGeom>
        </p:spPr>
      </p:pic>
    </p:spTree>
    <p:extLst>
      <p:ext uri="{BB962C8B-B14F-4D97-AF65-F5344CB8AC3E}">
        <p14:creationId xmlns:p14="http://schemas.microsoft.com/office/powerpoint/2010/main" val="621696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descr="Diagram, schematic&#10;&#10;Description automatically generated">
            <a:extLst>
              <a:ext uri="{FF2B5EF4-FFF2-40B4-BE49-F238E27FC236}">
                <a16:creationId xmlns:a16="http://schemas.microsoft.com/office/drawing/2014/main" id="{0CAA7C47-34DD-40D5-9A5C-E9A1C09BAD4E}"/>
              </a:ext>
            </a:extLst>
          </p:cNvPr>
          <p:cNvPicPr>
            <a:picLocks noGrp="1" noChangeAspect="1"/>
          </p:cNvPicPr>
          <p:nvPr>
            <p:ph idx="1"/>
          </p:nvPr>
        </p:nvPicPr>
        <p:blipFill rotWithShape="1">
          <a:blip r:embed="rId2"/>
          <a:srcRect l="470" r="1753" b="1"/>
          <a:stretch/>
        </p:blipFill>
        <p:spPr>
          <a:xfrm>
            <a:off x="20" y="10"/>
            <a:ext cx="12191979" cy="6857990"/>
          </a:xfrm>
          <a:prstGeom prst="rect">
            <a:avLst/>
          </a:prstGeom>
        </p:spPr>
      </p:pic>
    </p:spTree>
    <p:extLst>
      <p:ext uri="{BB962C8B-B14F-4D97-AF65-F5344CB8AC3E}">
        <p14:creationId xmlns:p14="http://schemas.microsoft.com/office/powerpoint/2010/main" val="3214741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1157" y="1952060"/>
            <a:ext cx="351525" cy="39106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465800" y="2054351"/>
            <a:ext cx="561683" cy="4090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369564" y="2045069"/>
            <a:ext cx="533400" cy="42810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818872" y="1956026"/>
            <a:ext cx="553548" cy="5850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4021073" y="2065782"/>
            <a:ext cx="892175"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70" normalizeH="0" baseline="0" noProof="0" dirty="0">
                <a:ln>
                  <a:noFill/>
                </a:ln>
                <a:solidFill>
                  <a:prstClr val="black"/>
                </a:solidFill>
                <a:effectLst/>
                <a:uLnTx/>
                <a:uFillTx/>
                <a:latin typeface="Segoe UI"/>
                <a:ea typeface="+mn-ea"/>
                <a:cs typeface="Segoe UI"/>
              </a:rPr>
              <a:t>F</a:t>
            </a:r>
            <a:r>
              <a:rPr kumimoji="0" sz="2000" b="0" i="0" u="none" strike="noStrike" kern="1200" cap="none" spc="0" normalizeH="0" baseline="0" noProof="0" dirty="0">
                <a:ln>
                  <a:noFill/>
                </a:ln>
                <a:solidFill>
                  <a:prstClr val="black"/>
                </a:solidFill>
                <a:effectLst/>
                <a:uLnTx/>
                <a:uFillTx/>
                <a:latin typeface="Segoe UI"/>
                <a:ea typeface="+mn-ea"/>
                <a:cs typeface="Segoe UI"/>
              </a:rPr>
              <a:t>ami</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iar  Device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6454266" y="2088007"/>
            <a:ext cx="11715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0" normalizeH="0" baseline="0" noProof="0" dirty="0">
                <a:ln>
                  <a:noFill/>
                </a:ln>
                <a:solidFill>
                  <a:prstClr val="black"/>
                </a:solidFill>
                <a:effectLst/>
                <a:uLnTx/>
                <a:uFillTx/>
                <a:latin typeface="Segoe UI"/>
                <a:ea typeface="+mn-ea"/>
                <a:cs typeface="Segoe UI"/>
              </a:rPr>
              <a:t>Familiar</a:t>
            </a:r>
            <a:r>
              <a:rPr kumimoji="0" sz="2000" b="0" i="0" u="none" strike="noStrike" kern="1200" cap="none" spc="-85" normalizeH="0" baseline="0" noProof="0" dirty="0">
                <a:ln>
                  <a:noFill/>
                </a:ln>
                <a:solidFill>
                  <a:prstClr val="black"/>
                </a:solidFill>
                <a:effectLst/>
                <a:uLnTx/>
                <a:uFillTx/>
                <a:latin typeface="Segoe UI"/>
                <a:ea typeface="+mn-ea"/>
                <a:cs typeface="Segoe UI"/>
              </a:rPr>
              <a:t> </a:t>
            </a:r>
            <a:r>
              <a:rPr kumimoji="0" sz="2000" b="0" i="0" u="none" strike="noStrike" kern="1200" cap="none" spc="-5" normalizeH="0" baseline="0" noProof="0" dirty="0">
                <a:ln>
                  <a:noFill/>
                </a:ln>
                <a:solidFill>
                  <a:prstClr val="black"/>
                </a:solidFill>
                <a:effectLst/>
                <a:uLnTx/>
                <a:uFillTx/>
                <a:latin typeface="Segoe UI"/>
                <a:ea typeface="+mn-ea"/>
                <a:cs typeface="Segoe UI"/>
              </a:rPr>
              <a:t>IP</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9302242" y="2065782"/>
            <a:ext cx="1299210"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25" normalizeH="0" baseline="0" noProof="0" dirty="0">
                <a:ln>
                  <a:noFill/>
                </a:ln>
                <a:solidFill>
                  <a:prstClr val="black"/>
                </a:solidFill>
                <a:effectLst/>
                <a:uLnTx/>
                <a:uFillTx/>
                <a:latin typeface="Segoe UI"/>
                <a:ea typeface="+mn-ea"/>
                <a:cs typeface="Segoe UI"/>
              </a:rPr>
              <a:t>Trusted  </a:t>
            </a:r>
            <a:r>
              <a:rPr kumimoji="0" sz="2000" b="0" i="0" u="none" strike="noStrike" kern="1200" cap="none" spc="0" normalizeH="0" baseline="0" noProof="0" dirty="0">
                <a:ln>
                  <a:noFill/>
                </a:ln>
                <a:solidFill>
                  <a:prstClr val="black"/>
                </a:solidFill>
                <a:effectLst/>
                <a:uLnTx/>
                <a:uFillTx/>
                <a:latin typeface="Segoe UI"/>
                <a:ea typeface="+mn-ea"/>
                <a:cs typeface="Segoe UI"/>
              </a:rPr>
              <a:t>App</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t>
            </a:r>
            <a:r>
              <a:rPr kumimoji="0" sz="2000" b="0" i="0" u="none" strike="noStrike" kern="1200" cap="none" spc="-10" normalizeH="0" baseline="0" noProof="0" dirty="0">
                <a:ln>
                  <a:noFill/>
                </a:ln>
                <a:solidFill>
                  <a:prstClr val="black"/>
                </a:solidFill>
                <a:effectLst/>
                <a:uLnTx/>
                <a:uFillTx/>
                <a:latin typeface="Segoe UI"/>
                <a:ea typeface="+mn-ea"/>
                <a:cs typeface="Segoe UI"/>
              </a:rPr>
              <a:t>c</a:t>
            </a:r>
            <a:r>
              <a:rPr kumimoji="0" sz="2000" b="0" i="0" u="none" strike="noStrike" kern="1200" cap="none" spc="0" normalizeH="0" baseline="0" noProof="0" dirty="0">
                <a:ln>
                  <a:noFill/>
                </a:ln>
                <a:solidFill>
                  <a:prstClr val="black"/>
                </a:solidFill>
                <a:effectLst/>
                <a:uLnTx/>
                <a:uFillTx/>
                <a:latin typeface="Segoe UI"/>
                <a:ea typeface="+mn-ea"/>
                <a:cs typeface="Segoe UI"/>
              </a:rPr>
              <a:t>ation</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p:nvPr/>
        </p:nvSpPr>
        <p:spPr>
          <a:xfrm>
            <a:off x="1400936" y="2061794"/>
            <a:ext cx="65278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Segoe UI"/>
                <a:ea typeface="+mn-ea"/>
                <a:cs typeface="Segoe UI"/>
              </a:rPr>
              <a:t>C</a:t>
            </a:r>
            <a:r>
              <a:rPr kumimoji="0" sz="2000" b="0" i="0" u="none" strike="noStrike" kern="1200" cap="none" spc="-15" normalizeH="0" baseline="0" noProof="0" dirty="0">
                <a:ln>
                  <a:noFill/>
                </a:ln>
                <a:solidFill>
                  <a:prstClr val="black"/>
                </a:solidFill>
                <a:effectLst/>
                <a:uLnTx/>
                <a:uFillTx/>
                <a:latin typeface="Segoe UI"/>
                <a:ea typeface="+mn-ea"/>
                <a:cs typeface="Segoe UI"/>
              </a:rPr>
              <a:t>l</a:t>
            </a:r>
            <a:r>
              <a:rPr kumimoji="0" sz="2000" b="0" i="0" u="none" strike="noStrike" kern="1200" cap="none" spc="0" normalizeH="0" baseline="0" noProof="0" dirty="0">
                <a:ln>
                  <a:noFill/>
                </a:ln>
                <a:solidFill>
                  <a:prstClr val="black"/>
                </a:solidFill>
                <a:effectLst/>
                <a:uLnTx/>
                <a:uFillTx/>
                <a:latin typeface="Segoe UI"/>
                <a:ea typeface="+mn-ea"/>
                <a:cs typeface="Segoe UI"/>
              </a:rPr>
              <a:t>a</a:t>
            </a:r>
            <a:r>
              <a:rPr kumimoji="0" sz="2000" b="0" i="0" u="none" strike="noStrike" kern="1200" cap="none" spc="-10" normalizeH="0" baseline="0" noProof="0" dirty="0">
                <a:ln>
                  <a:noFill/>
                </a:ln>
                <a:solidFill>
                  <a:prstClr val="black"/>
                </a:solidFill>
                <a:effectLst/>
                <a:uLnTx/>
                <a:uFillTx/>
                <a:latin typeface="Segoe UI"/>
                <a:ea typeface="+mn-ea"/>
                <a:cs typeface="Segoe UI"/>
              </a:rPr>
              <a:t>i</a:t>
            </a:r>
            <a:r>
              <a:rPr kumimoji="0" sz="2000" b="0" i="0" u="none" strike="noStrike" kern="1200" cap="none" spc="-30" normalizeH="0" baseline="0" noProof="0" dirty="0">
                <a:ln>
                  <a:noFill/>
                </a:ln>
                <a:solidFill>
                  <a:prstClr val="black"/>
                </a:solidFill>
                <a:effectLst/>
                <a:uLnTx/>
                <a:uFillTx/>
                <a:latin typeface="Segoe UI"/>
                <a:ea typeface="+mn-ea"/>
                <a:cs typeface="Segoe UI"/>
              </a:rPr>
              <a:t>r</a:t>
            </a:r>
            <a:r>
              <a:rPr kumimoji="0" sz="2000" b="0" i="0" u="none" strike="noStrike" kern="1200" cap="none" spc="0" normalizeH="0" baseline="0" noProof="0" dirty="0">
                <a:ln>
                  <a:noFill/>
                </a:ln>
                <a:solidFill>
                  <a:prstClr val="black"/>
                </a:solidFill>
                <a:effectLst/>
                <a:uLnTx/>
                <a:uFillTx/>
                <a:latin typeface="Segoe UI"/>
                <a:ea typeface="+mn-ea"/>
                <a:cs typeface="Segoe UI"/>
              </a:rPr>
              <a:t>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1284918" y="2423471"/>
            <a:ext cx="586740" cy="210820"/>
          </a:xfrm>
          <a:custGeom>
            <a:avLst/>
            <a:gdLst/>
            <a:ahLst/>
            <a:cxnLst/>
            <a:rect l="l" t="t" r="r" b="b"/>
            <a:pathLst>
              <a:path w="586739" h="210819">
                <a:moveTo>
                  <a:pt x="551419" y="193857"/>
                </a:moveTo>
                <a:lnTo>
                  <a:pt x="550923" y="193857"/>
                </a:lnTo>
                <a:lnTo>
                  <a:pt x="546043" y="194316"/>
                </a:lnTo>
                <a:lnTo>
                  <a:pt x="542823" y="198210"/>
                </a:lnTo>
                <a:lnTo>
                  <a:pt x="543649" y="206994"/>
                </a:lnTo>
                <a:lnTo>
                  <a:pt x="547531" y="210222"/>
                </a:lnTo>
                <a:lnTo>
                  <a:pt x="551915" y="209809"/>
                </a:lnTo>
                <a:lnTo>
                  <a:pt x="582395" y="209809"/>
                </a:lnTo>
                <a:lnTo>
                  <a:pt x="585935" y="206361"/>
                </a:lnTo>
                <a:lnTo>
                  <a:pt x="586060" y="197577"/>
                </a:lnTo>
                <a:lnTo>
                  <a:pt x="582556" y="193966"/>
                </a:lnTo>
                <a:lnTo>
                  <a:pt x="577954" y="193903"/>
                </a:lnTo>
                <a:lnTo>
                  <a:pt x="551915" y="193903"/>
                </a:lnTo>
                <a:lnTo>
                  <a:pt x="551419" y="193857"/>
                </a:lnTo>
                <a:close/>
              </a:path>
              <a:path w="586739" h="210819">
                <a:moveTo>
                  <a:pt x="582395" y="209809"/>
                </a:moveTo>
                <a:lnTo>
                  <a:pt x="577954" y="209809"/>
                </a:lnTo>
                <a:lnTo>
                  <a:pt x="582331" y="209872"/>
                </a:lnTo>
                <a:close/>
              </a:path>
              <a:path w="586739" h="210819">
                <a:moveTo>
                  <a:pt x="572743" y="15952"/>
                </a:moveTo>
                <a:lnTo>
                  <a:pt x="556874" y="15952"/>
                </a:lnTo>
                <a:lnTo>
                  <a:pt x="556874" y="193903"/>
                </a:lnTo>
                <a:lnTo>
                  <a:pt x="572743" y="193903"/>
                </a:lnTo>
                <a:lnTo>
                  <a:pt x="572743" y="15952"/>
                </a:lnTo>
                <a:close/>
              </a:path>
              <a:path w="586739" h="210819">
                <a:moveTo>
                  <a:pt x="551419" y="0"/>
                </a:moveTo>
                <a:lnTo>
                  <a:pt x="546215" y="2531"/>
                </a:lnTo>
                <a:lnTo>
                  <a:pt x="545838" y="2916"/>
                </a:lnTo>
                <a:lnTo>
                  <a:pt x="545507" y="3327"/>
                </a:lnTo>
                <a:lnTo>
                  <a:pt x="545223" y="3777"/>
                </a:lnTo>
                <a:lnTo>
                  <a:pt x="544932" y="4168"/>
                </a:lnTo>
                <a:lnTo>
                  <a:pt x="544687" y="4579"/>
                </a:lnTo>
                <a:lnTo>
                  <a:pt x="544476" y="5017"/>
                </a:lnTo>
                <a:lnTo>
                  <a:pt x="544178" y="5812"/>
                </a:lnTo>
                <a:lnTo>
                  <a:pt x="544013" y="6654"/>
                </a:lnTo>
                <a:lnTo>
                  <a:pt x="544039" y="9013"/>
                </a:lnTo>
                <a:lnTo>
                  <a:pt x="546215" y="13221"/>
                </a:lnTo>
                <a:lnTo>
                  <a:pt x="546526" y="13725"/>
                </a:lnTo>
                <a:lnTo>
                  <a:pt x="546704" y="13964"/>
                </a:lnTo>
                <a:lnTo>
                  <a:pt x="548146" y="15236"/>
                </a:lnTo>
                <a:lnTo>
                  <a:pt x="549997" y="15945"/>
                </a:lnTo>
                <a:lnTo>
                  <a:pt x="577974" y="15945"/>
                </a:lnTo>
                <a:lnTo>
                  <a:pt x="578694" y="15707"/>
                </a:lnTo>
                <a:lnTo>
                  <a:pt x="579435" y="15707"/>
                </a:lnTo>
                <a:lnTo>
                  <a:pt x="582913" y="13964"/>
                </a:lnTo>
                <a:lnTo>
                  <a:pt x="583415" y="13646"/>
                </a:lnTo>
                <a:lnTo>
                  <a:pt x="583653" y="13467"/>
                </a:lnTo>
                <a:lnTo>
                  <a:pt x="583997" y="12983"/>
                </a:lnTo>
                <a:lnTo>
                  <a:pt x="584394" y="12227"/>
                </a:lnTo>
                <a:lnTo>
                  <a:pt x="584744" y="11737"/>
                </a:lnTo>
                <a:lnTo>
                  <a:pt x="584896" y="11478"/>
                </a:lnTo>
                <a:lnTo>
                  <a:pt x="585108" y="11001"/>
                </a:lnTo>
                <a:lnTo>
                  <a:pt x="585273" y="10504"/>
                </a:lnTo>
                <a:lnTo>
                  <a:pt x="585447" y="9769"/>
                </a:lnTo>
                <a:lnTo>
                  <a:pt x="586186" y="7131"/>
                </a:lnTo>
                <a:lnTo>
                  <a:pt x="581174" y="795"/>
                </a:lnTo>
                <a:lnTo>
                  <a:pt x="580684" y="450"/>
                </a:lnTo>
                <a:lnTo>
                  <a:pt x="580426" y="298"/>
                </a:lnTo>
                <a:lnTo>
                  <a:pt x="579772" y="106"/>
                </a:lnTo>
                <a:lnTo>
                  <a:pt x="579435" y="46"/>
                </a:lnTo>
                <a:lnTo>
                  <a:pt x="551915" y="46"/>
                </a:lnTo>
                <a:lnTo>
                  <a:pt x="551419" y="0"/>
                </a:lnTo>
                <a:close/>
              </a:path>
              <a:path w="586739" h="210819">
                <a:moveTo>
                  <a:pt x="578449" y="33"/>
                </a:moveTo>
                <a:lnTo>
                  <a:pt x="577954" y="46"/>
                </a:lnTo>
                <a:lnTo>
                  <a:pt x="578694" y="46"/>
                </a:lnTo>
                <a:lnTo>
                  <a:pt x="578449" y="33"/>
                </a:lnTo>
                <a:close/>
              </a:path>
              <a:path w="586739" h="210819">
                <a:moveTo>
                  <a:pt x="579190" y="33"/>
                </a:moveTo>
                <a:lnTo>
                  <a:pt x="578694" y="46"/>
                </a:lnTo>
                <a:lnTo>
                  <a:pt x="579435" y="46"/>
                </a:lnTo>
                <a:lnTo>
                  <a:pt x="579190" y="33"/>
                </a:lnTo>
                <a:close/>
              </a:path>
              <a:path w="586739" h="210819">
                <a:moveTo>
                  <a:pt x="57485" y="118599"/>
                </a:moveTo>
                <a:lnTo>
                  <a:pt x="41616" y="118599"/>
                </a:lnTo>
                <a:lnTo>
                  <a:pt x="41556" y="155548"/>
                </a:lnTo>
                <a:lnTo>
                  <a:pt x="45054" y="159160"/>
                </a:lnTo>
                <a:lnTo>
                  <a:pt x="53822" y="159286"/>
                </a:lnTo>
                <a:lnTo>
                  <a:pt x="57425" y="155773"/>
                </a:lnTo>
                <a:lnTo>
                  <a:pt x="57485" y="118599"/>
                </a:lnTo>
                <a:close/>
              </a:path>
              <a:path w="586739" h="210819">
                <a:moveTo>
                  <a:pt x="9524" y="73274"/>
                </a:moveTo>
                <a:lnTo>
                  <a:pt x="7646" y="73612"/>
                </a:lnTo>
                <a:lnTo>
                  <a:pt x="3313" y="74274"/>
                </a:lnTo>
                <a:lnTo>
                  <a:pt x="337" y="78330"/>
                </a:lnTo>
                <a:lnTo>
                  <a:pt x="1378" y="85177"/>
                </a:lnTo>
                <a:lnTo>
                  <a:pt x="2926" y="87350"/>
                </a:lnTo>
                <a:lnTo>
                  <a:pt x="5166" y="88524"/>
                </a:lnTo>
                <a:lnTo>
                  <a:pt x="33436" y="104927"/>
                </a:lnTo>
                <a:lnTo>
                  <a:pt x="1331" y="123278"/>
                </a:lnTo>
                <a:lnTo>
                  <a:pt x="0" y="128176"/>
                </a:lnTo>
                <a:lnTo>
                  <a:pt x="4381" y="135864"/>
                </a:lnTo>
                <a:lnTo>
                  <a:pt x="9266" y="137196"/>
                </a:lnTo>
                <a:lnTo>
                  <a:pt x="41616" y="118599"/>
                </a:lnTo>
                <a:lnTo>
                  <a:pt x="89582" y="118599"/>
                </a:lnTo>
                <a:lnTo>
                  <a:pt x="65664" y="104927"/>
                </a:lnTo>
                <a:lnTo>
                  <a:pt x="89654" y="91009"/>
                </a:lnTo>
                <a:lnTo>
                  <a:pt x="41616" y="91009"/>
                </a:lnTo>
                <a:lnTo>
                  <a:pt x="13056" y="74579"/>
                </a:lnTo>
                <a:lnTo>
                  <a:pt x="11461" y="73631"/>
                </a:lnTo>
                <a:lnTo>
                  <a:pt x="9524" y="73274"/>
                </a:lnTo>
                <a:close/>
              </a:path>
              <a:path w="586739" h="210819">
                <a:moveTo>
                  <a:pt x="89582" y="118599"/>
                </a:moveTo>
                <a:lnTo>
                  <a:pt x="57485" y="118599"/>
                </a:lnTo>
                <a:lnTo>
                  <a:pt x="89832" y="137196"/>
                </a:lnTo>
                <a:lnTo>
                  <a:pt x="94718" y="135864"/>
                </a:lnTo>
                <a:lnTo>
                  <a:pt x="99102" y="128176"/>
                </a:lnTo>
                <a:lnTo>
                  <a:pt x="97767" y="123278"/>
                </a:lnTo>
                <a:lnTo>
                  <a:pt x="89582" y="118599"/>
                </a:lnTo>
                <a:close/>
              </a:path>
              <a:path w="586739" h="210819">
                <a:moveTo>
                  <a:pt x="49716" y="50249"/>
                </a:moveTo>
                <a:lnTo>
                  <a:pt x="45166" y="50249"/>
                </a:lnTo>
                <a:lnTo>
                  <a:pt x="41616" y="53808"/>
                </a:lnTo>
                <a:lnTo>
                  <a:pt x="41616" y="91009"/>
                </a:lnTo>
                <a:lnTo>
                  <a:pt x="57485" y="91009"/>
                </a:lnTo>
                <a:lnTo>
                  <a:pt x="57485" y="58454"/>
                </a:lnTo>
                <a:lnTo>
                  <a:pt x="57624" y="54060"/>
                </a:lnTo>
                <a:lnTo>
                  <a:pt x="54179" y="50389"/>
                </a:lnTo>
                <a:lnTo>
                  <a:pt x="49716" y="50249"/>
                </a:lnTo>
                <a:close/>
              </a:path>
              <a:path w="586739" h="210819">
                <a:moveTo>
                  <a:pt x="92312" y="72810"/>
                </a:moveTo>
                <a:lnTo>
                  <a:pt x="88607" y="73631"/>
                </a:lnTo>
                <a:lnTo>
                  <a:pt x="87762" y="73771"/>
                </a:lnTo>
                <a:lnTo>
                  <a:pt x="86843" y="74109"/>
                </a:lnTo>
                <a:lnTo>
                  <a:pt x="57485" y="91009"/>
                </a:lnTo>
                <a:lnTo>
                  <a:pt x="89654" y="91009"/>
                </a:lnTo>
                <a:lnTo>
                  <a:pt x="93938" y="88524"/>
                </a:lnTo>
                <a:lnTo>
                  <a:pt x="97872" y="86602"/>
                </a:lnTo>
                <a:lnTo>
                  <a:pt x="99512" y="81836"/>
                </a:lnTo>
                <a:lnTo>
                  <a:pt x="95981" y="74579"/>
                </a:lnTo>
                <a:lnTo>
                  <a:pt x="92312" y="72810"/>
                </a:lnTo>
                <a:close/>
              </a:path>
              <a:path w="586739" h="210819">
                <a:moveTo>
                  <a:pt x="195350" y="118599"/>
                </a:moveTo>
                <a:lnTo>
                  <a:pt x="179481" y="118599"/>
                </a:lnTo>
                <a:lnTo>
                  <a:pt x="179421" y="155548"/>
                </a:lnTo>
                <a:lnTo>
                  <a:pt x="182919" y="159160"/>
                </a:lnTo>
                <a:lnTo>
                  <a:pt x="191687" y="159286"/>
                </a:lnTo>
                <a:lnTo>
                  <a:pt x="195290" y="155773"/>
                </a:lnTo>
                <a:lnTo>
                  <a:pt x="195350" y="118599"/>
                </a:lnTo>
                <a:close/>
              </a:path>
              <a:path w="586739" h="210819">
                <a:moveTo>
                  <a:pt x="147391" y="73274"/>
                </a:moveTo>
                <a:lnTo>
                  <a:pt x="145514" y="73612"/>
                </a:lnTo>
                <a:lnTo>
                  <a:pt x="141176" y="74274"/>
                </a:lnTo>
                <a:lnTo>
                  <a:pt x="138200" y="78330"/>
                </a:lnTo>
                <a:lnTo>
                  <a:pt x="139245" y="85177"/>
                </a:lnTo>
                <a:lnTo>
                  <a:pt x="140792" y="87351"/>
                </a:lnTo>
                <a:lnTo>
                  <a:pt x="143027" y="88524"/>
                </a:lnTo>
                <a:lnTo>
                  <a:pt x="171301" y="104927"/>
                </a:lnTo>
                <a:lnTo>
                  <a:pt x="139199" y="123279"/>
                </a:lnTo>
                <a:lnTo>
                  <a:pt x="137863" y="128176"/>
                </a:lnTo>
                <a:lnTo>
                  <a:pt x="142247" y="135864"/>
                </a:lnTo>
                <a:lnTo>
                  <a:pt x="147134" y="137196"/>
                </a:lnTo>
                <a:lnTo>
                  <a:pt x="179481" y="118599"/>
                </a:lnTo>
                <a:lnTo>
                  <a:pt x="227447" y="118600"/>
                </a:lnTo>
                <a:lnTo>
                  <a:pt x="203529" y="104927"/>
                </a:lnTo>
                <a:lnTo>
                  <a:pt x="227519" y="91009"/>
                </a:lnTo>
                <a:lnTo>
                  <a:pt x="179481" y="91009"/>
                </a:lnTo>
                <a:lnTo>
                  <a:pt x="150918" y="74579"/>
                </a:lnTo>
                <a:lnTo>
                  <a:pt x="149329" y="73631"/>
                </a:lnTo>
                <a:lnTo>
                  <a:pt x="147391" y="73274"/>
                </a:lnTo>
                <a:close/>
              </a:path>
              <a:path w="586739" h="210819">
                <a:moveTo>
                  <a:pt x="227447" y="118600"/>
                </a:moveTo>
                <a:lnTo>
                  <a:pt x="195350" y="118599"/>
                </a:lnTo>
                <a:lnTo>
                  <a:pt x="227697" y="137196"/>
                </a:lnTo>
                <a:lnTo>
                  <a:pt x="232583" y="135864"/>
                </a:lnTo>
                <a:lnTo>
                  <a:pt x="236967" y="128176"/>
                </a:lnTo>
                <a:lnTo>
                  <a:pt x="235632" y="123279"/>
                </a:lnTo>
                <a:lnTo>
                  <a:pt x="227447" y="118600"/>
                </a:lnTo>
                <a:close/>
              </a:path>
              <a:path w="586739" h="210819">
                <a:moveTo>
                  <a:pt x="187501" y="50243"/>
                </a:moveTo>
                <a:lnTo>
                  <a:pt x="182787" y="50389"/>
                </a:lnTo>
                <a:lnTo>
                  <a:pt x="179349" y="54060"/>
                </a:lnTo>
                <a:lnTo>
                  <a:pt x="179481" y="58448"/>
                </a:lnTo>
                <a:lnTo>
                  <a:pt x="179481" y="91009"/>
                </a:lnTo>
                <a:lnTo>
                  <a:pt x="195350" y="91009"/>
                </a:lnTo>
                <a:lnTo>
                  <a:pt x="195350" y="58448"/>
                </a:lnTo>
                <a:lnTo>
                  <a:pt x="195483" y="54054"/>
                </a:lnTo>
                <a:lnTo>
                  <a:pt x="192050" y="50389"/>
                </a:lnTo>
                <a:lnTo>
                  <a:pt x="187501" y="50243"/>
                </a:lnTo>
                <a:close/>
              </a:path>
              <a:path w="586739" h="210819">
                <a:moveTo>
                  <a:pt x="230177" y="72810"/>
                </a:moveTo>
                <a:lnTo>
                  <a:pt x="226472" y="73632"/>
                </a:lnTo>
                <a:lnTo>
                  <a:pt x="225627" y="73771"/>
                </a:lnTo>
                <a:lnTo>
                  <a:pt x="224708" y="74109"/>
                </a:lnTo>
                <a:lnTo>
                  <a:pt x="195350" y="91009"/>
                </a:lnTo>
                <a:lnTo>
                  <a:pt x="227519" y="91009"/>
                </a:lnTo>
                <a:lnTo>
                  <a:pt x="231803" y="88524"/>
                </a:lnTo>
                <a:lnTo>
                  <a:pt x="235737" y="86602"/>
                </a:lnTo>
                <a:lnTo>
                  <a:pt x="237377" y="81836"/>
                </a:lnTo>
                <a:lnTo>
                  <a:pt x="233846" y="74579"/>
                </a:lnTo>
                <a:lnTo>
                  <a:pt x="230177" y="72810"/>
                </a:lnTo>
                <a:close/>
              </a:path>
              <a:path w="586739" h="210819">
                <a:moveTo>
                  <a:pt x="333215" y="118600"/>
                </a:moveTo>
                <a:lnTo>
                  <a:pt x="317346" y="118600"/>
                </a:lnTo>
                <a:lnTo>
                  <a:pt x="317286" y="155548"/>
                </a:lnTo>
                <a:lnTo>
                  <a:pt x="320784" y="159160"/>
                </a:lnTo>
                <a:lnTo>
                  <a:pt x="329552" y="159286"/>
                </a:lnTo>
                <a:lnTo>
                  <a:pt x="333156" y="155774"/>
                </a:lnTo>
                <a:lnTo>
                  <a:pt x="333215" y="118600"/>
                </a:lnTo>
                <a:close/>
              </a:path>
              <a:path w="586739" h="210819">
                <a:moveTo>
                  <a:pt x="285256" y="73274"/>
                </a:moveTo>
                <a:lnTo>
                  <a:pt x="283379" y="73612"/>
                </a:lnTo>
                <a:lnTo>
                  <a:pt x="279041" y="74274"/>
                </a:lnTo>
                <a:lnTo>
                  <a:pt x="276065" y="78330"/>
                </a:lnTo>
                <a:lnTo>
                  <a:pt x="277110" y="85177"/>
                </a:lnTo>
                <a:lnTo>
                  <a:pt x="278657" y="87351"/>
                </a:lnTo>
                <a:lnTo>
                  <a:pt x="280892" y="88524"/>
                </a:lnTo>
                <a:lnTo>
                  <a:pt x="309166" y="104927"/>
                </a:lnTo>
                <a:lnTo>
                  <a:pt x="277064" y="123279"/>
                </a:lnTo>
                <a:lnTo>
                  <a:pt x="275728" y="128176"/>
                </a:lnTo>
                <a:lnTo>
                  <a:pt x="280112" y="135864"/>
                </a:lnTo>
                <a:lnTo>
                  <a:pt x="284999" y="137196"/>
                </a:lnTo>
                <a:lnTo>
                  <a:pt x="317346" y="118600"/>
                </a:lnTo>
                <a:lnTo>
                  <a:pt x="365312" y="118600"/>
                </a:lnTo>
                <a:lnTo>
                  <a:pt x="341394" y="104927"/>
                </a:lnTo>
                <a:lnTo>
                  <a:pt x="365384" y="91009"/>
                </a:lnTo>
                <a:lnTo>
                  <a:pt x="317346" y="91009"/>
                </a:lnTo>
                <a:lnTo>
                  <a:pt x="288783" y="74579"/>
                </a:lnTo>
                <a:lnTo>
                  <a:pt x="287194" y="73632"/>
                </a:lnTo>
                <a:lnTo>
                  <a:pt x="285256" y="73274"/>
                </a:lnTo>
                <a:close/>
              </a:path>
              <a:path w="586739" h="210819">
                <a:moveTo>
                  <a:pt x="365312" y="118600"/>
                </a:moveTo>
                <a:lnTo>
                  <a:pt x="333215" y="118600"/>
                </a:lnTo>
                <a:lnTo>
                  <a:pt x="365562" y="137197"/>
                </a:lnTo>
                <a:lnTo>
                  <a:pt x="370448" y="135864"/>
                </a:lnTo>
                <a:lnTo>
                  <a:pt x="374832" y="128176"/>
                </a:lnTo>
                <a:lnTo>
                  <a:pt x="373497" y="123279"/>
                </a:lnTo>
                <a:lnTo>
                  <a:pt x="365312" y="118600"/>
                </a:lnTo>
                <a:close/>
              </a:path>
              <a:path w="586739" h="210819">
                <a:moveTo>
                  <a:pt x="325366" y="50243"/>
                </a:moveTo>
                <a:lnTo>
                  <a:pt x="320652" y="50389"/>
                </a:lnTo>
                <a:lnTo>
                  <a:pt x="317214" y="54060"/>
                </a:lnTo>
                <a:lnTo>
                  <a:pt x="317346" y="58448"/>
                </a:lnTo>
                <a:lnTo>
                  <a:pt x="317346" y="91009"/>
                </a:lnTo>
                <a:lnTo>
                  <a:pt x="333215" y="91009"/>
                </a:lnTo>
                <a:lnTo>
                  <a:pt x="333215" y="58448"/>
                </a:lnTo>
                <a:lnTo>
                  <a:pt x="333348" y="54054"/>
                </a:lnTo>
                <a:lnTo>
                  <a:pt x="329915" y="50389"/>
                </a:lnTo>
                <a:lnTo>
                  <a:pt x="325366" y="50243"/>
                </a:lnTo>
                <a:close/>
              </a:path>
              <a:path w="586739" h="210819">
                <a:moveTo>
                  <a:pt x="368042" y="72810"/>
                </a:moveTo>
                <a:lnTo>
                  <a:pt x="364337" y="73632"/>
                </a:lnTo>
                <a:lnTo>
                  <a:pt x="363492" y="73771"/>
                </a:lnTo>
                <a:lnTo>
                  <a:pt x="362573" y="74109"/>
                </a:lnTo>
                <a:lnTo>
                  <a:pt x="333215" y="91009"/>
                </a:lnTo>
                <a:lnTo>
                  <a:pt x="365384" y="91009"/>
                </a:lnTo>
                <a:lnTo>
                  <a:pt x="369668" y="88524"/>
                </a:lnTo>
                <a:lnTo>
                  <a:pt x="373603" y="86602"/>
                </a:lnTo>
                <a:lnTo>
                  <a:pt x="375242" y="81837"/>
                </a:lnTo>
                <a:lnTo>
                  <a:pt x="371711" y="74579"/>
                </a:lnTo>
                <a:lnTo>
                  <a:pt x="368042" y="72810"/>
                </a:lnTo>
                <a:close/>
              </a:path>
              <a:path w="586739" h="210819">
                <a:moveTo>
                  <a:pt x="470835" y="118600"/>
                </a:moveTo>
                <a:lnTo>
                  <a:pt x="454966" y="118600"/>
                </a:lnTo>
                <a:lnTo>
                  <a:pt x="454900" y="155548"/>
                </a:lnTo>
                <a:lnTo>
                  <a:pt x="458404" y="159160"/>
                </a:lnTo>
                <a:lnTo>
                  <a:pt x="467166" y="159286"/>
                </a:lnTo>
                <a:lnTo>
                  <a:pt x="470769" y="155774"/>
                </a:lnTo>
                <a:lnTo>
                  <a:pt x="470835" y="118600"/>
                </a:lnTo>
                <a:close/>
              </a:path>
              <a:path w="586739" h="210819">
                <a:moveTo>
                  <a:pt x="423042" y="73333"/>
                </a:moveTo>
                <a:lnTo>
                  <a:pt x="416906" y="74274"/>
                </a:lnTo>
                <a:lnTo>
                  <a:pt x="413931" y="78331"/>
                </a:lnTo>
                <a:lnTo>
                  <a:pt x="414975" y="85177"/>
                </a:lnTo>
                <a:lnTo>
                  <a:pt x="416523" y="87351"/>
                </a:lnTo>
                <a:lnTo>
                  <a:pt x="418757" y="88524"/>
                </a:lnTo>
                <a:lnTo>
                  <a:pt x="447031" y="104927"/>
                </a:lnTo>
                <a:lnTo>
                  <a:pt x="418757" y="121085"/>
                </a:lnTo>
                <a:lnTo>
                  <a:pt x="414929" y="123212"/>
                </a:lnTo>
                <a:lnTo>
                  <a:pt x="413544" y="128057"/>
                </a:lnTo>
                <a:lnTo>
                  <a:pt x="417779" y="135738"/>
                </a:lnTo>
                <a:lnTo>
                  <a:pt x="422606" y="137130"/>
                </a:lnTo>
                <a:lnTo>
                  <a:pt x="426441" y="135003"/>
                </a:lnTo>
                <a:lnTo>
                  <a:pt x="454966" y="118600"/>
                </a:lnTo>
                <a:lnTo>
                  <a:pt x="470835" y="118600"/>
                </a:lnTo>
                <a:lnTo>
                  <a:pt x="470835" y="118348"/>
                </a:lnTo>
                <a:lnTo>
                  <a:pt x="502499" y="118348"/>
                </a:lnTo>
                <a:lnTo>
                  <a:pt x="479015" y="104927"/>
                </a:lnTo>
                <a:lnTo>
                  <a:pt x="502565" y="91261"/>
                </a:lnTo>
                <a:lnTo>
                  <a:pt x="470835" y="91261"/>
                </a:lnTo>
                <a:lnTo>
                  <a:pt x="470835" y="91009"/>
                </a:lnTo>
                <a:lnTo>
                  <a:pt x="454966" y="91009"/>
                </a:lnTo>
                <a:lnTo>
                  <a:pt x="426447" y="74606"/>
                </a:lnTo>
                <a:lnTo>
                  <a:pt x="424874" y="73685"/>
                </a:lnTo>
                <a:lnTo>
                  <a:pt x="423042" y="73333"/>
                </a:lnTo>
                <a:close/>
              </a:path>
              <a:path w="586739" h="210819">
                <a:moveTo>
                  <a:pt x="502499" y="118348"/>
                </a:moveTo>
                <a:lnTo>
                  <a:pt x="470835" y="118348"/>
                </a:lnTo>
                <a:lnTo>
                  <a:pt x="499599" y="135003"/>
                </a:lnTo>
                <a:lnTo>
                  <a:pt x="503427" y="137130"/>
                </a:lnTo>
                <a:lnTo>
                  <a:pt x="508261" y="135739"/>
                </a:lnTo>
                <a:lnTo>
                  <a:pt x="512504" y="128051"/>
                </a:lnTo>
                <a:lnTo>
                  <a:pt x="511117" y="123212"/>
                </a:lnTo>
                <a:lnTo>
                  <a:pt x="507289" y="121085"/>
                </a:lnTo>
                <a:lnTo>
                  <a:pt x="502499" y="118348"/>
                </a:lnTo>
                <a:close/>
              </a:path>
              <a:path w="586739" h="210819">
                <a:moveTo>
                  <a:pt x="505728" y="73035"/>
                </a:moveTo>
                <a:lnTo>
                  <a:pt x="501357" y="73771"/>
                </a:lnTo>
                <a:lnTo>
                  <a:pt x="500438" y="74109"/>
                </a:lnTo>
                <a:lnTo>
                  <a:pt x="470835" y="91261"/>
                </a:lnTo>
                <a:lnTo>
                  <a:pt x="502565" y="91261"/>
                </a:lnTo>
                <a:lnTo>
                  <a:pt x="507282" y="88524"/>
                </a:lnTo>
                <a:lnTo>
                  <a:pt x="511177" y="86516"/>
                </a:lnTo>
                <a:lnTo>
                  <a:pt x="512704" y="81717"/>
                </a:lnTo>
                <a:lnTo>
                  <a:pt x="509114" y="74732"/>
                </a:lnTo>
                <a:lnTo>
                  <a:pt x="505728" y="73035"/>
                </a:lnTo>
                <a:close/>
              </a:path>
              <a:path w="586739" h="210819">
                <a:moveTo>
                  <a:pt x="463066" y="50250"/>
                </a:moveTo>
                <a:lnTo>
                  <a:pt x="458517" y="50250"/>
                </a:lnTo>
                <a:lnTo>
                  <a:pt x="454959" y="53809"/>
                </a:lnTo>
                <a:lnTo>
                  <a:pt x="454966" y="91009"/>
                </a:lnTo>
                <a:lnTo>
                  <a:pt x="470835" y="91009"/>
                </a:lnTo>
                <a:lnTo>
                  <a:pt x="470835" y="58455"/>
                </a:lnTo>
                <a:lnTo>
                  <a:pt x="470968" y="54060"/>
                </a:lnTo>
                <a:lnTo>
                  <a:pt x="467529" y="50389"/>
                </a:lnTo>
                <a:lnTo>
                  <a:pt x="463066" y="5025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946398" y="2185303"/>
            <a:ext cx="313690" cy="313690"/>
          </a:xfrm>
          <a:custGeom>
            <a:avLst/>
            <a:gdLst/>
            <a:ahLst/>
            <a:cxnLst/>
            <a:rect l="l" t="t" r="r" b="b"/>
            <a:pathLst>
              <a:path w="313690" h="313689">
                <a:moveTo>
                  <a:pt x="181435" y="0"/>
                </a:moveTo>
                <a:lnTo>
                  <a:pt x="132973" y="189"/>
                </a:lnTo>
                <a:lnTo>
                  <a:pt x="86290" y="15217"/>
                </a:lnTo>
                <a:lnTo>
                  <a:pt x="45070" y="45070"/>
                </a:lnTo>
                <a:lnTo>
                  <a:pt x="15217" y="86303"/>
                </a:lnTo>
                <a:lnTo>
                  <a:pt x="189" y="133009"/>
                </a:lnTo>
                <a:lnTo>
                  <a:pt x="0" y="181490"/>
                </a:lnTo>
                <a:lnTo>
                  <a:pt x="14659" y="228044"/>
                </a:lnTo>
                <a:lnTo>
                  <a:pt x="44181" y="268971"/>
                </a:lnTo>
                <a:lnTo>
                  <a:pt x="85158" y="298493"/>
                </a:lnTo>
                <a:lnTo>
                  <a:pt x="131718" y="313153"/>
                </a:lnTo>
                <a:lnTo>
                  <a:pt x="180180" y="312963"/>
                </a:lnTo>
                <a:lnTo>
                  <a:pt x="226862" y="297935"/>
                </a:lnTo>
                <a:lnTo>
                  <a:pt x="268082" y="268082"/>
                </a:lnTo>
                <a:lnTo>
                  <a:pt x="297935" y="226862"/>
                </a:lnTo>
                <a:lnTo>
                  <a:pt x="312963" y="180180"/>
                </a:lnTo>
                <a:lnTo>
                  <a:pt x="313153" y="131718"/>
                </a:lnTo>
                <a:lnTo>
                  <a:pt x="298493" y="85158"/>
                </a:lnTo>
                <a:lnTo>
                  <a:pt x="268971" y="44181"/>
                </a:lnTo>
                <a:lnTo>
                  <a:pt x="227995" y="14659"/>
                </a:lnTo>
                <a:lnTo>
                  <a:pt x="181435" y="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0933827" y="2172112"/>
            <a:ext cx="339725" cy="339725"/>
          </a:xfrm>
          <a:custGeom>
            <a:avLst/>
            <a:gdLst/>
            <a:ahLst/>
            <a:cxnLst/>
            <a:rect l="l" t="t" r="r" b="b"/>
            <a:pathLst>
              <a:path w="339725" h="339725">
                <a:moveTo>
                  <a:pt x="170465" y="0"/>
                </a:moveTo>
                <a:lnTo>
                  <a:pt x="127365" y="5523"/>
                </a:lnTo>
                <a:lnTo>
                  <a:pt x="86338" y="22236"/>
                </a:lnTo>
                <a:lnTo>
                  <a:pt x="49641" y="50260"/>
                </a:lnTo>
                <a:lnTo>
                  <a:pt x="22190" y="86393"/>
                </a:lnTo>
                <a:lnTo>
                  <a:pt x="5637" y="127278"/>
                </a:lnTo>
                <a:lnTo>
                  <a:pt x="0" y="170513"/>
                </a:lnTo>
                <a:lnTo>
                  <a:pt x="5294" y="213695"/>
                </a:lnTo>
                <a:lnTo>
                  <a:pt x="21539" y="254421"/>
                </a:lnTo>
                <a:lnTo>
                  <a:pt x="48752" y="290290"/>
                </a:lnTo>
                <a:lnTo>
                  <a:pt x="85140" y="318031"/>
                </a:lnTo>
                <a:lnTo>
                  <a:pt x="125991" y="334420"/>
                </a:lnTo>
                <a:lnTo>
                  <a:pt x="169036" y="339598"/>
                </a:lnTo>
                <a:lnTo>
                  <a:pt x="212008" y="333705"/>
                </a:lnTo>
                <a:lnTo>
                  <a:pt x="252637" y="316883"/>
                </a:lnTo>
                <a:lnTo>
                  <a:pt x="253593" y="316150"/>
                </a:lnTo>
                <a:lnTo>
                  <a:pt x="192111" y="316150"/>
                </a:lnTo>
                <a:lnTo>
                  <a:pt x="146672" y="315870"/>
                </a:lnTo>
                <a:lnTo>
                  <a:pt x="103043" y="301830"/>
                </a:lnTo>
                <a:lnTo>
                  <a:pt x="64754" y="274161"/>
                </a:lnTo>
                <a:lnTo>
                  <a:pt x="37243" y="236092"/>
                </a:lnTo>
                <a:lnTo>
                  <a:pt x="23589" y="192879"/>
                </a:lnTo>
                <a:lnTo>
                  <a:pt x="23779" y="147910"/>
                </a:lnTo>
                <a:lnTo>
                  <a:pt x="37801" y="104574"/>
                </a:lnTo>
                <a:lnTo>
                  <a:pt x="65643" y="66262"/>
                </a:lnTo>
                <a:lnTo>
                  <a:pt x="104748" y="37676"/>
                </a:lnTo>
                <a:lnTo>
                  <a:pt x="148548" y="23196"/>
                </a:lnTo>
                <a:lnTo>
                  <a:pt x="254804" y="22755"/>
                </a:lnTo>
                <a:lnTo>
                  <a:pt x="253872" y="22043"/>
                </a:lnTo>
                <a:lnTo>
                  <a:pt x="213386" y="5546"/>
                </a:lnTo>
                <a:lnTo>
                  <a:pt x="170465" y="0"/>
                </a:lnTo>
                <a:close/>
              </a:path>
              <a:path w="339725" h="339725">
                <a:moveTo>
                  <a:pt x="254804" y="22755"/>
                </a:moveTo>
                <a:lnTo>
                  <a:pt x="193750" y="22755"/>
                </a:lnTo>
                <a:lnTo>
                  <a:pt x="237062" y="36286"/>
                </a:lnTo>
                <a:lnTo>
                  <a:pt x="275193" y="63722"/>
                </a:lnTo>
                <a:lnTo>
                  <a:pt x="302800" y="102024"/>
                </a:lnTo>
                <a:lnTo>
                  <a:pt x="316741" y="145745"/>
                </a:lnTo>
                <a:lnTo>
                  <a:pt x="316789" y="191436"/>
                </a:lnTo>
                <a:lnTo>
                  <a:pt x="302718" y="235645"/>
                </a:lnTo>
                <a:lnTo>
                  <a:pt x="274304" y="274923"/>
                </a:lnTo>
                <a:lnTo>
                  <a:pt x="235832" y="302544"/>
                </a:lnTo>
                <a:lnTo>
                  <a:pt x="192111" y="316150"/>
                </a:lnTo>
                <a:lnTo>
                  <a:pt x="253593" y="316150"/>
                </a:lnTo>
                <a:lnTo>
                  <a:pt x="288655" y="289274"/>
                </a:lnTo>
                <a:lnTo>
                  <a:pt x="316793" y="252727"/>
                </a:lnTo>
                <a:lnTo>
                  <a:pt x="333763" y="211950"/>
                </a:lnTo>
                <a:lnTo>
                  <a:pt x="339550" y="169084"/>
                </a:lnTo>
                <a:lnTo>
                  <a:pt x="334139" y="126272"/>
                </a:lnTo>
                <a:lnTo>
                  <a:pt x="317518" y="85653"/>
                </a:lnTo>
                <a:lnTo>
                  <a:pt x="289671" y="49371"/>
                </a:lnTo>
                <a:lnTo>
                  <a:pt x="254804" y="22755"/>
                </a:lnTo>
                <a:close/>
              </a:path>
              <a:path w="339725" h="339725">
                <a:moveTo>
                  <a:pt x="257037" y="182594"/>
                </a:moveTo>
                <a:lnTo>
                  <a:pt x="156321" y="182594"/>
                </a:lnTo>
                <a:lnTo>
                  <a:pt x="157591" y="257778"/>
                </a:lnTo>
                <a:lnTo>
                  <a:pt x="183245" y="257778"/>
                </a:lnTo>
                <a:lnTo>
                  <a:pt x="183499" y="184118"/>
                </a:lnTo>
                <a:lnTo>
                  <a:pt x="257032" y="183864"/>
                </a:lnTo>
                <a:lnTo>
                  <a:pt x="257037" y="182594"/>
                </a:lnTo>
                <a:close/>
              </a:path>
              <a:path w="339725" h="339725">
                <a:moveTo>
                  <a:pt x="183880" y="81756"/>
                </a:moveTo>
                <a:lnTo>
                  <a:pt x="158353" y="81883"/>
                </a:lnTo>
                <a:lnTo>
                  <a:pt x="156448" y="157067"/>
                </a:lnTo>
                <a:lnTo>
                  <a:pt x="82788" y="157321"/>
                </a:lnTo>
                <a:lnTo>
                  <a:pt x="82788" y="182975"/>
                </a:lnTo>
                <a:lnTo>
                  <a:pt x="257037" y="182594"/>
                </a:lnTo>
                <a:lnTo>
                  <a:pt x="257158" y="155289"/>
                </a:lnTo>
                <a:lnTo>
                  <a:pt x="183626" y="155289"/>
                </a:lnTo>
                <a:lnTo>
                  <a:pt x="183880" y="81756"/>
                </a:lnTo>
                <a:close/>
              </a:path>
              <a:path w="339725" h="339725">
                <a:moveTo>
                  <a:pt x="257159" y="155035"/>
                </a:moveTo>
                <a:lnTo>
                  <a:pt x="183626" y="155289"/>
                </a:lnTo>
                <a:lnTo>
                  <a:pt x="257158" y="155289"/>
                </a:lnTo>
                <a:lnTo>
                  <a:pt x="257159" y="15503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97183" y="2237232"/>
            <a:ext cx="265175" cy="22707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325623" y="2200655"/>
            <a:ext cx="670560" cy="76200"/>
          </a:xfrm>
          <a:custGeom>
            <a:avLst/>
            <a:gdLst/>
            <a:ahLst/>
            <a:cxnLst/>
            <a:rect l="l" t="t" r="r" b="b"/>
            <a:pathLst>
              <a:path w="670560" h="76200">
                <a:moveTo>
                  <a:pt x="594359" y="0"/>
                </a:moveTo>
                <a:lnTo>
                  <a:pt x="594359" y="76200"/>
                </a:lnTo>
                <a:lnTo>
                  <a:pt x="657859" y="44450"/>
                </a:lnTo>
                <a:lnTo>
                  <a:pt x="607059" y="44450"/>
                </a:lnTo>
                <a:lnTo>
                  <a:pt x="607059" y="31750"/>
                </a:lnTo>
                <a:lnTo>
                  <a:pt x="657859" y="31750"/>
                </a:lnTo>
                <a:lnTo>
                  <a:pt x="594359" y="0"/>
                </a:lnTo>
                <a:close/>
              </a:path>
              <a:path w="670560" h="76200">
                <a:moveTo>
                  <a:pt x="594359" y="31750"/>
                </a:moveTo>
                <a:lnTo>
                  <a:pt x="0" y="31750"/>
                </a:lnTo>
                <a:lnTo>
                  <a:pt x="0" y="44450"/>
                </a:lnTo>
                <a:lnTo>
                  <a:pt x="594359" y="44450"/>
                </a:lnTo>
                <a:lnTo>
                  <a:pt x="594359" y="31750"/>
                </a:lnTo>
                <a:close/>
              </a:path>
              <a:path w="670560"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968240" y="2199132"/>
            <a:ext cx="670560" cy="76200"/>
          </a:xfrm>
          <a:custGeom>
            <a:avLst/>
            <a:gdLst/>
            <a:ahLst/>
            <a:cxnLst/>
            <a:rect l="l" t="t" r="r" b="b"/>
            <a:pathLst>
              <a:path w="670560" h="76200">
                <a:moveTo>
                  <a:pt x="594360" y="0"/>
                </a:moveTo>
                <a:lnTo>
                  <a:pt x="594360" y="76200"/>
                </a:lnTo>
                <a:lnTo>
                  <a:pt x="657860" y="44450"/>
                </a:lnTo>
                <a:lnTo>
                  <a:pt x="607060" y="44450"/>
                </a:lnTo>
                <a:lnTo>
                  <a:pt x="607060" y="31750"/>
                </a:lnTo>
                <a:lnTo>
                  <a:pt x="657860" y="31750"/>
                </a:lnTo>
                <a:lnTo>
                  <a:pt x="594360" y="0"/>
                </a:lnTo>
                <a:close/>
              </a:path>
              <a:path w="670560" h="76200">
                <a:moveTo>
                  <a:pt x="594360" y="31750"/>
                </a:moveTo>
                <a:lnTo>
                  <a:pt x="0" y="31750"/>
                </a:lnTo>
                <a:lnTo>
                  <a:pt x="0" y="44450"/>
                </a:lnTo>
                <a:lnTo>
                  <a:pt x="594360" y="44450"/>
                </a:lnTo>
                <a:lnTo>
                  <a:pt x="594360" y="31750"/>
                </a:lnTo>
                <a:close/>
              </a:path>
              <a:path w="670560" h="76200">
                <a:moveTo>
                  <a:pt x="657860" y="31750"/>
                </a:moveTo>
                <a:lnTo>
                  <a:pt x="607060" y="31750"/>
                </a:lnTo>
                <a:lnTo>
                  <a:pt x="607060" y="44450"/>
                </a:lnTo>
                <a:lnTo>
                  <a:pt x="657860" y="44450"/>
                </a:lnTo>
                <a:lnTo>
                  <a:pt x="670560" y="38100"/>
                </a:lnTo>
                <a:lnTo>
                  <a:pt x="657860"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694676" y="2186939"/>
            <a:ext cx="670560" cy="76200"/>
          </a:xfrm>
          <a:custGeom>
            <a:avLst/>
            <a:gdLst/>
            <a:ahLst/>
            <a:cxnLst/>
            <a:rect l="l" t="t" r="r" b="b"/>
            <a:pathLst>
              <a:path w="670559" h="76200">
                <a:moveTo>
                  <a:pt x="594359" y="0"/>
                </a:moveTo>
                <a:lnTo>
                  <a:pt x="594359" y="76200"/>
                </a:lnTo>
                <a:lnTo>
                  <a:pt x="657859" y="44450"/>
                </a:lnTo>
                <a:lnTo>
                  <a:pt x="607059" y="44450"/>
                </a:lnTo>
                <a:lnTo>
                  <a:pt x="607059" y="31750"/>
                </a:lnTo>
                <a:lnTo>
                  <a:pt x="657859" y="31750"/>
                </a:lnTo>
                <a:lnTo>
                  <a:pt x="594359" y="0"/>
                </a:lnTo>
                <a:close/>
              </a:path>
              <a:path w="670559" h="76200">
                <a:moveTo>
                  <a:pt x="594359" y="31750"/>
                </a:moveTo>
                <a:lnTo>
                  <a:pt x="0" y="31750"/>
                </a:lnTo>
                <a:lnTo>
                  <a:pt x="0" y="44450"/>
                </a:lnTo>
                <a:lnTo>
                  <a:pt x="594359" y="44450"/>
                </a:lnTo>
                <a:lnTo>
                  <a:pt x="594359" y="31750"/>
                </a:lnTo>
                <a:close/>
              </a:path>
              <a:path w="670559"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385946" y="4323791"/>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358894" y="4323791"/>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532373" y="4323791"/>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8322691" y="4323791"/>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639172" y="4323791"/>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281557"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333751"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385946" y="4541977"/>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358894" y="4541977"/>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5532373" y="4541977"/>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322691" y="4541977"/>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639172" y="4541977"/>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281557"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333751"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385946" y="4760163"/>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358894" y="4760163"/>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32373" y="4760163"/>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322691" y="4760163"/>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639172" y="4760163"/>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3496055" y="4466780"/>
            <a:ext cx="3039491" cy="148221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625596" y="4943855"/>
            <a:ext cx="2103881" cy="9991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721608" y="5116067"/>
            <a:ext cx="1813560" cy="551815"/>
          </a:xfrm>
          <a:custGeom>
            <a:avLst/>
            <a:gdLst/>
            <a:ahLst/>
            <a:cxnLst/>
            <a:rect l="l" t="t" r="r" b="b"/>
            <a:pathLst>
              <a:path w="1813560" h="551814">
                <a:moveTo>
                  <a:pt x="0" y="551687"/>
                </a:moveTo>
                <a:lnTo>
                  <a:pt x="1813560" y="551687"/>
                </a:lnTo>
                <a:lnTo>
                  <a:pt x="1813560" y="0"/>
                </a:lnTo>
                <a:lnTo>
                  <a:pt x="0" y="0"/>
                </a:lnTo>
                <a:lnTo>
                  <a:pt x="0" y="551687"/>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657216" y="4690998"/>
            <a:ext cx="1600835" cy="424180"/>
          </a:xfrm>
          <a:custGeom>
            <a:avLst/>
            <a:gdLst/>
            <a:ahLst/>
            <a:cxnLst/>
            <a:rect l="l" t="t" r="r" b="b"/>
            <a:pathLst>
              <a:path w="1600835" h="424179">
                <a:moveTo>
                  <a:pt x="1600581" y="0"/>
                </a:moveTo>
                <a:lnTo>
                  <a:pt x="0" y="423925"/>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3924427" y="5192725"/>
            <a:ext cx="141033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This is not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a</a:t>
            </a:r>
            <a:r>
              <a:rPr kumimoji="0" sz="1200" b="1" i="0" u="none" strike="noStrike" kern="1200" cap="none" spc="-7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familiar</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device for</a:t>
            </a:r>
            <a:r>
              <a:rPr kumimoji="0" sz="1200" b="1" i="0" u="none" strike="noStrike" kern="1200" cap="none" spc="-2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1" name="object 41"/>
          <p:cNvSpPr/>
          <p:nvPr/>
        </p:nvSpPr>
        <p:spPr>
          <a:xfrm>
            <a:off x="8953500" y="4392155"/>
            <a:ext cx="2411729" cy="168173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051035" y="5067300"/>
            <a:ext cx="2215260" cy="99912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9179052" y="5239511"/>
            <a:ext cx="1905000" cy="553720"/>
          </a:xfrm>
          <a:custGeom>
            <a:avLst/>
            <a:gdLst/>
            <a:ahLst/>
            <a:cxnLst/>
            <a:rect l="l" t="t" r="r" b="b"/>
            <a:pathLst>
              <a:path w="1905000" h="553720">
                <a:moveTo>
                  <a:pt x="0" y="553212"/>
                </a:moveTo>
                <a:lnTo>
                  <a:pt x="1905000" y="553212"/>
                </a:lnTo>
                <a:lnTo>
                  <a:pt x="1905000" y="0"/>
                </a:lnTo>
                <a:lnTo>
                  <a:pt x="0" y="0"/>
                </a:lnTo>
                <a:lnTo>
                  <a:pt x="0" y="553212"/>
                </a:lnTo>
                <a:close/>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0115931" y="4613783"/>
            <a:ext cx="220345" cy="626745"/>
          </a:xfrm>
          <a:custGeom>
            <a:avLst/>
            <a:gdLst/>
            <a:ahLst/>
            <a:cxnLst/>
            <a:rect l="l" t="t" r="r" b="b"/>
            <a:pathLst>
              <a:path w="220345" h="626745">
                <a:moveTo>
                  <a:pt x="220218" y="0"/>
                </a:moveTo>
                <a:lnTo>
                  <a:pt x="0" y="626618"/>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9351644" y="5317616"/>
            <a:ext cx="1560830" cy="391795"/>
          </a:xfrm>
          <a:prstGeom prst="rect">
            <a:avLst/>
          </a:prstGeom>
        </p:spPr>
        <p:txBody>
          <a:bodyPr vert="horz" wrap="square" lIns="0" tIns="12700" rIns="0" bIns="0" rtlCol="0">
            <a:spAutoFit/>
          </a:bodyPr>
          <a:lstStyle/>
          <a:p>
            <a:pPr marL="12700" marR="5080" lvl="0" indent="80645"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20" normalizeH="0" baseline="0" noProof="0" dirty="0">
                <a:ln>
                  <a:noFill/>
                </a:ln>
                <a:solidFill>
                  <a:prstClr val="black"/>
                </a:solidFill>
                <a:effectLst/>
                <a:uLnTx/>
                <a:uFillTx/>
                <a:latin typeface="Segoe UI Semibold"/>
                <a:ea typeface="+mn-ea"/>
                <a:cs typeface="Segoe UI Semibold"/>
              </a:rPr>
              <a:t>We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have never seen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log in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3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Italy</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6" name="object 46"/>
          <p:cNvSpPr/>
          <p:nvPr/>
        </p:nvSpPr>
        <p:spPr>
          <a:xfrm>
            <a:off x="6816852" y="4448505"/>
            <a:ext cx="2239391" cy="175031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912864" y="4884369"/>
            <a:ext cx="2093214" cy="1364742"/>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7042404" y="5116067"/>
            <a:ext cx="1732914" cy="802005"/>
          </a:xfrm>
          <a:custGeom>
            <a:avLst/>
            <a:gdLst/>
            <a:ahLst/>
            <a:cxnLst/>
            <a:rect l="l" t="t" r="r" b="b"/>
            <a:pathLst>
              <a:path w="1732915" h="802004">
                <a:moveTo>
                  <a:pt x="0" y="801623"/>
                </a:moveTo>
                <a:lnTo>
                  <a:pt x="1732788" y="801623"/>
                </a:lnTo>
                <a:lnTo>
                  <a:pt x="1732788" y="0"/>
                </a:lnTo>
                <a:lnTo>
                  <a:pt x="0" y="0"/>
                </a:lnTo>
                <a:lnTo>
                  <a:pt x="0" y="801623"/>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895843" y="4672965"/>
            <a:ext cx="596900" cy="441959"/>
          </a:xfrm>
          <a:custGeom>
            <a:avLst/>
            <a:gdLst/>
            <a:ahLst/>
            <a:cxnLst/>
            <a:rect l="l" t="t" r="r" b="b"/>
            <a:pathLst>
              <a:path w="596900" h="441960">
                <a:moveTo>
                  <a:pt x="0" y="441706"/>
                </a:moveTo>
                <a:lnTo>
                  <a:pt x="596900" y="0"/>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txBox="1"/>
          <p:nvPr/>
        </p:nvSpPr>
        <p:spPr>
          <a:xfrm>
            <a:off x="7211948" y="5134736"/>
            <a:ext cx="1393825" cy="757555"/>
          </a:xfrm>
          <a:prstGeom prst="rect">
            <a:avLst/>
          </a:prstGeom>
        </p:spPr>
        <p:txBody>
          <a:bodyPr vert="horz" wrap="square" lIns="0" tIns="12700" rIns="0" bIns="0" rtlCol="0">
            <a:spAutoFit/>
          </a:bodyPr>
          <a:lstStyle/>
          <a:p>
            <a:pPr marL="12065" marR="5080" lvl="0" indent="635"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There are 132 other  users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50"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different  tenants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using this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IP</a:t>
            </a:r>
            <a:r>
              <a:rPr kumimoji="0" sz="1200" b="1" i="0" u="none" strike="noStrike" kern="1200" cap="none" spc="-1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address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1" name="object 51"/>
          <p:cNvSpPr/>
          <p:nvPr/>
        </p:nvSpPr>
        <p:spPr>
          <a:xfrm>
            <a:off x="1056132" y="4501896"/>
            <a:ext cx="2643377" cy="124268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216152" y="4771644"/>
            <a:ext cx="2314194" cy="99912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448179" y="4727321"/>
            <a:ext cx="974090" cy="249554"/>
          </a:xfrm>
          <a:custGeom>
            <a:avLst/>
            <a:gdLst/>
            <a:ahLst/>
            <a:cxnLst/>
            <a:rect l="l" t="t" r="r" b="b"/>
            <a:pathLst>
              <a:path w="974089" h="249554">
                <a:moveTo>
                  <a:pt x="973962" y="0"/>
                </a:moveTo>
                <a:lnTo>
                  <a:pt x="0" y="249046"/>
                </a:lnTo>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4" name="object 54"/>
          <p:cNvGraphicFramePr>
            <a:graphicFrameLocks noGrp="1"/>
          </p:cNvGraphicFramePr>
          <p:nvPr/>
        </p:nvGraphicFramePr>
        <p:xfrm>
          <a:off x="1275207" y="3444494"/>
          <a:ext cx="9417683" cy="2012692"/>
        </p:xfrm>
        <a:graphic>
          <a:graphicData uri="http://schemas.openxmlformats.org/drawingml/2006/table">
            <a:tbl>
              <a:tblPr firstRow="1" bandRow="1">
                <a:tableStyleId>{2D5ABB26-0587-4C30-8999-92F81FD0307C}</a:tableStyleId>
              </a:tblPr>
              <a:tblGrid>
                <a:gridCol w="1052195">
                  <a:extLst>
                    <a:ext uri="{9D8B030D-6E8A-4147-A177-3AD203B41FA5}">
                      <a16:colId xmlns:a16="http://schemas.microsoft.com/office/drawing/2014/main" val="20000"/>
                    </a:ext>
                  </a:extLst>
                </a:gridCol>
                <a:gridCol w="1052195">
                  <a:extLst>
                    <a:ext uri="{9D8B030D-6E8A-4147-A177-3AD203B41FA5}">
                      <a16:colId xmlns:a16="http://schemas.microsoft.com/office/drawing/2014/main" val="20001"/>
                    </a:ext>
                  </a:extLst>
                </a:gridCol>
                <a:gridCol w="972819">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381125">
                  <a:extLst>
                    <a:ext uri="{9D8B030D-6E8A-4147-A177-3AD203B41FA5}">
                      <a16:colId xmlns:a16="http://schemas.microsoft.com/office/drawing/2014/main" val="20005"/>
                    </a:ext>
                  </a:extLst>
                </a:gridCol>
                <a:gridCol w="1316990">
                  <a:extLst>
                    <a:ext uri="{9D8B030D-6E8A-4147-A177-3AD203B41FA5}">
                      <a16:colId xmlns:a16="http://schemas.microsoft.com/office/drawing/2014/main" val="20006"/>
                    </a:ext>
                  </a:extLst>
                </a:gridCol>
                <a:gridCol w="1059179">
                  <a:extLst>
                    <a:ext uri="{9D8B030D-6E8A-4147-A177-3AD203B41FA5}">
                      <a16:colId xmlns:a16="http://schemas.microsoft.com/office/drawing/2014/main" val="20007"/>
                    </a:ext>
                  </a:extLst>
                </a:gridCol>
              </a:tblGrid>
              <a:tr h="218185">
                <a:tc>
                  <a:txBody>
                    <a:bodyPr/>
                    <a:lstStyle/>
                    <a:p>
                      <a:pPr algn="ctr">
                        <a:lnSpc>
                          <a:spcPts val="1620"/>
                        </a:lnSpc>
                      </a:pPr>
                      <a:r>
                        <a:rPr sz="1400" b="1" spc="-5" dirty="0">
                          <a:solidFill>
                            <a:srgbClr val="FFFFFF"/>
                          </a:solidFill>
                          <a:latin typeface="Segoe UI"/>
                          <a:cs typeface="Segoe UI"/>
                        </a:rPr>
                        <a:t>Session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Date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Time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400050">
                        <a:lnSpc>
                          <a:spcPts val="1620"/>
                        </a:lnSpc>
                      </a:pPr>
                      <a:r>
                        <a:rPr sz="1400" b="1" spc="-5" dirty="0">
                          <a:solidFill>
                            <a:srgbClr val="FFFFFF"/>
                          </a:solidFill>
                          <a:latin typeface="Segoe UI"/>
                          <a:cs typeface="Segoe UI"/>
                        </a:rPr>
                        <a:t>User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spc="-5" dirty="0">
                          <a:solidFill>
                            <a:srgbClr val="FFFFFF"/>
                          </a:solidFill>
                          <a:latin typeface="Segoe UI"/>
                          <a:cs typeface="Segoe UI"/>
                        </a:rPr>
                        <a:t>Device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Application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IP</a:t>
                      </a:r>
                      <a:r>
                        <a:rPr sz="1400" b="1" spc="-20" dirty="0">
                          <a:solidFill>
                            <a:srgbClr val="FFFFFF"/>
                          </a:solidFill>
                          <a:latin typeface="Segoe UI"/>
                          <a:cs typeface="Segoe UI"/>
                        </a:rPr>
                        <a:t> </a:t>
                      </a:r>
                      <a:r>
                        <a:rPr sz="1400" b="1" spc="-5" dirty="0">
                          <a:solidFill>
                            <a:srgbClr val="FFFFFF"/>
                          </a:solidFill>
                          <a:latin typeface="Segoe UI"/>
                          <a:cs typeface="Segoe UI"/>
                        </a:rPr>
                        <a:t>Address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270" algn="ctr">
                        <a:lnSpc>
                          <a:spcPts val="1620"/>
                        </a:lnSpc>
                      </a:pPr>
                      <a:r>
                        <a:rPr sz="1400" b="1" spc="10" dirty="0">
                          <a:solidFill>
                            <a:srgbClr val="FFFFFF"/>
                          </a:solidFill>
                          <a:latin typeface="Segoe UI"/>
                          <a:cs typeface="Segoe UI"/>
                        </a:rPr>
                        <a:t>Country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18312">
                <a:tc>
                  <a:txBody>
                    <a:bodyPr/>
                    <a:lstStyle/>
                    <a:p>
                      <a:pPr algn="ctr">
                        <a:lnSpc>
                          <a:spcPts val="1620"/>
                        </a:lnSpc>
                      </a:pPr>
                      <a:r>
                        <a:rPr sz="1400" dirty="0">
                          <a:latin typeface="Segoe UI"/>
                          <a:cs typeface="Segoe UI"/>
                        </a:rPr>
                        <a:t>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10:05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1"/>
                  </a:ext>
                </a:extLst>
              </a:tr>
              <a:tr h="218186">
                <a:tc>
                  <a:txBody>
                    <a:bodyPr/>
                    <a:lstStyle/>
                    <a:p>
                      <a:pPr algn="ctr">
                        <a:lnSpc>
                          <a:spcPts val="1620"/>
                        </a:lnSpc>
                      </a:pPr>
                      <a:r>
                        <a:rPr sz="1400" dirty="0">
                          <a:latin typeface="Segoe UI"/>
                          <a:cs typeface="Segoe UI"/>
                        </a:rPr>
                        <a:t>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15:07</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extLst>
                  <a:ext uri="{0D108BD9-81ED-4DB2-BD59-A6C34878D82A}">
                    <a16:rowId xmlns:a16="http://schemas.microsoft.com/office/drawing/2014/main" val="10002"/>
                  </a:ext>
                </a:extLst>
              </a:tr>
              <a:tr h="218185">
                <a:tc>
                  <a:txBody>
                    <a:bodyPr/>
                    <a:lstStyle/>
                    <a:p>
                      <a:pPr algn="ctr">
                        <a:lnSpc>
                          <a:spcPts val="1620"/>
                        </a:lnSpc>
                      </a:pPr>
                      <a:r>
                        <a:rPr sz="1400" dirty="0">
                          <a:latin typeface="Segoe UI"/>
                          <a:cs typeface="Segoe UI"/>
                        </a:rPr>
                        <a:t>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16:45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3"/>
                  </a:ext>
                </a:extLst>
              </a:tr>
              <a:tr h="218312">
                <a:tc>
                  <a:txBody>
                    <a:bodyPr/>
                    <a:lstStyle/>
                    <a:p>
                      <a:pPr algn="ctr">
                        <a:lnSpc>
                          <a:spcPts val="1620"/>
                        </a:lnSpc>
                      </a:pPr>
                      <a:r>
                        <a:rPr sz="1400" dirty="0">
                          <a:latin typeface="Segoe UI"/>
                          <a:cs typeface="Segoe UI"/>
                        </a:rPr>
                        <a:t>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10:23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18186">
                <a:tc>
                  <a:txBody>
                    <a:bodyPr/>
                    <a:lstStyle/>
                    <a:p>
                      <a:pPr algn="ctr">
                        <a:lnSpc>
                          <a:spcPts val="1620"/>
                        </a:lnSpc>
                      </a:pPr>
                      <a:r>
                        <a:rPr sz="1400" dirty="0">
                          <a:latin typeface="Segoe UI"/>
                          <a:cs typeface="Segoe UI"/>
                        </a:rPr>
                        <a:t>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2:04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Linux</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10" dirty="0">
                          <a:latin typeface="Segoe UI"/>
                          <a:cs typeface="Segoe UI"/>
                        </a:rPr>
                        <a:t>Sway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0E6FF"/>
                    </a:solidFill>
                  </a:tcPr>
                </a:tc>
                <a:tc>
                  <a:txBody>
                    <a:bodyPr/>
                    <a:lstStyle/>
                    <a:p>
                      <a:pPr algn="ctr">
                        <a:lnSpc>
                          <a:spcPts val="1620"/>
                        </a:lnSpc>
                      </a:pPr>
                      <a:r>
                        <a:rPr sz="1400" spc="-5" dirty="0">
                          <a:latin typeface="Segoe UI"/>
                          <a:cs typeface="Segoe UI"/>
                        </a:rPr>
                        <a:t>13.22.12.12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IT</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18186">
                <a:tc>
                  <a:txBody>
                    <a:bodyPr/>
                    <a:lstStyle/>
                    <a:p>
                      <a:pPr algn="ctr">
                        <a:lnSpc>
                          <a:spcPts val="1620"/>
                        </a:lnSpc>
                      </a:pPr>
                      <a:r>
                        <a:rPr sz="1400" dirty="0">
                          <a:latin typeface="Segoe UI"/>
                          <a:cs typeface="Segoe UI"/>
                        </a:rPr>
                        <a:t>6</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5-Mar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11:30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485140">
                <a:tc gridSpan="2">
                  <a:txBody>
                    <a:bodyPr/>
                    <a:lstStyle/>
                    <a:p>
                      <a:pPr marR="10160" algn="ctr">
                        <a:lnSpc>
                          <a:spcPct val="100000"/>
                        </a:lnSpc>
                        <a:spcBef>
                          <a:spcPts val="440"/>
                        </a:spcBef>
                      </a:pPr>
                      <a:r>
                        <a:rPr sz="1200" b="1" spc="-10" dirty="0">
                          <a:latin typeface="Segoe UI Semibold"/>
                          <a:cs typeface="Segoe UI Semibold"/>
                        </a:rPr>
                        <a:t>Claire </a:t>
                      </a:r>
                      <a:r>
                        <a:rPr sz="1200" b="1" spc="-5" dirty="0">
                          <a:latin typeface="Segoe UI Semibold"/>
                          <a:cs typeface="Segoe UI Semibold"/>
                        </a:rPr>
                        <a:t>doesn’t</a:t>
                      </a:r>
                      <a:r>
                        <a:rPr sz="1200" b="1" dirty="0">
                          <a:latin typeface="Segoe UI Semibold"/>
                          <a:cs typeface="Segoe UI Semibold"/>
                        </a:rPr>
                        <a:t> </a:t>
                      </a:r>
                      <a:r>
                        <a:rPr sz="1200" b="1" spc="-5" dirty="0">
                          <a:latin typeface="Segoe UI Semibold"/>
                          <a:cs typeface="Segoe UI Semibold"/>
                        </a:rPr>
                        <a:t>normally</a:t>
                      </a:r>
                      <a:endParaRPr sz="1200">
                        <a:latin typeface="Segoe UI Semibold"/>
                        <a:cs typeface="Segoe UI Semibold"/>
                      </a:endParaRPr>
                    </a:p>
                    <a:p>
                      <a:pPr marR="8890" algn="ctr">
                        <a:lnSpc>
                          <a:spcPct val="100000"/>
                        </a:lnSpc>
                      </a:pPr>
                      <a:r>
                        <a:rPr sz="1200" b="1" spc="-5" dirty="0">
                          <a:latin typeface="Segoe UI Semibold"/>
                          <a:cs typeface="Segoe UI Semibold"/>
                        </a:rPr>
                        <a:t>log in </a:t>
                      </a:r>
                      <a:r>
                        <a:rPr sz="1200" b="1" dirty="0">
                          <a:latin typeface="Segoe UI Semibold"/>
                          <a:cs typeface="Segoe UI Semibold"/>
                        </a:rPr>
                        <a:t>at 2</a:t>
                      </a:r>
                      <a:r>
                        <a:rPr sz="1200" b="1" spc="-55" dirty="0">
                          <a:latin typeface="Segoe UI Semibold"/>
                          <a:cs typeface="Segoe UI Semibold"/>
                        </a:rPr>
                        <a:t> </a:t>
                      </a:r>
                      <a:r>
                        <a:rPr sz="1200" b="1" spc="-5" dirty="0">
                          <a:latin typeface="Segoe UI Semibold"/>
                          <a:cs typeface="Segoe UI Semibold"/>
                        </a:rPr>
                        <a:t>AM</a:t>
                      </a:r>
                      <a:endParaRPr sz="1200">
                        <a:latin typeface="Segoe UI Semibold"/>
                        <a:cs typeface="Segoe UI Semibold"/>
                      </a:endParaRPr>
                    </a:p>
                  </a:txBody>
                  <a:tcPr marL="0" marR="0" marT="55880" marB="0">
                    <a:lnL w="9525">
                      <a:solidFill>
                        <a:srgbClr val="50E6FF"/>
                      </a:solidFill>
                      <a:prstDash val="solid"/>
                    </a:lnL>
                    <a:lnR w="9525">
                      <a:solidFill>
                        <a:srgbClr val="50E6FF"/>
                      </a:solidFill>
                      <a:prstDash val="solid"/>
                    </a:lnR>
                    <a:lnT w="12700">
                      <a:solidFill>
                        <a:srgbClr val="FFFFFF"/>
                      </a:solidFill>
                      <a:prstDash val="solid"/>
                    </a:lnT>
                    <a:lnB w="9525">
                      <a:solidFill>
                        <a:srgbClr val="50E6FF"/>
                      </a:solidFill>
                      <a:prstDash val="solid"/>
                    </a:lnB>
                  </a:tcPr>
                </a:tc>
                <a:tc hMerge="1">
                  <a:txBody>
                    <a:bodyPr/>
                    <a:lstStyle/>
                    <a:p>
                      <a:endParaRPr/>
                    </a:p>
                  </a:txBody>
                  <a:tcPr marL="0" marR="0" marT="0" marB="0"/>
                </a:tc>
                <a:tc gridSpan="6">
                  <a:txBody>
                    <a:bodyPr/>
                    <a:lstStyle/>
                    <a:p>
                      <a:pPr>
                        <a:lnSpc>
                          <a:spcPct val="100000"/>
                        </a:lnSpc>
                      </a:pPr>
                      <a:endParaRPr sz="1400">
                        <a:latin typeface="Times New Roman"/>
                        <a:cs typeface="Times New Roman"/>
                      </a:endParaRPr>
                    </a:p>
                  </a:txBody>
                  <a:tcPr marL="0" marR="0" marT="0" marB="0">
                    <a:lnL w="9525">
                      <a:solidFill>
                        <a:srgbClr val="50E6FF"/>
                      </a:solidFill>
                      <a:prstDash val="solid"/>
                    </a:lnL>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graphicFrame>
        <p:nvGraphicFramePr>
          <p:cNvPr id="55" name="object 55"/>
          <p:cNvGraphicFramePr>
            <a:graphicFrameLocks noGrp="1"/>
          </p:cNvGraphicFramePr>
          <p:nvPr/>
        </p:nvGraphicFramePr>
        <p:xfrm>
          <a:off x="1234782" y="6028702"/>
          <a:ext cx="9417049" cy="647381"/>
        </p:xfrm>
        <a:graphic>
          <a:graphicData uri="http://schemas.openxmlformats.org/drawingml/2006/table">
            <a:tbl>
              <a:tblPr firstRow="1" bandRow="1">
                <a:tableStyleId>{2D5ABB26-0587-4C30-8999-92F81FD0307C}</a:tableStyleId>
              </a:tblPr>
              <a:tblGrid>
                <a:gridCol w="2316480">
                  <a:extLst>
                    <a:ext uri="{9D8B030D-6E8A-4147-A177-3AD203B41FA5}">
                      <a16:colId xmlns:a16="http://schemas.microsoft.com/office/drawing/2014/main" val="20000"/>
                    </a:ext>
                  </a:extLst>
                </a:gridCol>
                <a:gridCol w="192659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450340">
                  <a:extLst>
                    <a:ext uri="{9D8B030D-6E8A-4147-A177-3AD203B41FA5}">
                      <a16:colId xmlns:a16="http://schemas.microsoft.com/office/drawing/2014/main" val="20003"/>
                    </a:ext>
                  </a:extLst>
                </a:gridCol>
                <a:gridCol w="2056764">
                  <a:extLst>
                    <a:ext uri="{9D8B030D-6E8A-4147-A177-3AD203B41FA5}">
                      <a16:colId xmlns:a16="http://schemas.microsoft.com/office/drawing/2014/main" val="20004"/>
                    </a:ext>
                  </a:extLst>
                </a:gridCol>
              </a:tblGrid>
              <a:tr h="347446">
                <a:tc>
                  <a:txBody>
                    <a:bodyPr/>
                    <a:lstStyle/>
                    <a:p>
                      <a:pPr algn="ctr">
                        <a:lnSpc>
                          <a:spcPct val="100000"/>
                        </a:lnSpc>
                        <a:spcBef>
                          <a:spcPts val="515"/>
                        </a:spcBef>
                      </a:pPr>
                      <a:r>
                        <a:rPr sz="1400" b="1" spc="-5" dirty="0">
                          <a:solidFill>
                            <a:srgbClr val="FFFFFF"/>
                          </a:solidFill>
                          <a:latin typeface="Segoe UI"/>
                          <a:cs typeface="Segoe UI"/>
                        </a:rPr>
                        <a:t>IsNormalTimeOfDay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10" dirty="0">
                          <a:solidFill>
                            <a:srgbClr val="FFFFFF"/>
                          </a:solidFill>
                          <a:latin typeface="Segoe UI"/>
                          <a:cs typeface="Segoe UI"/>
                        </a:rPr>
                        <a:t>IsFamiliarDevice</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IsFamiliarApp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5" dirty="0">
                          <a:solidFill>
                            <a:srgbClr val="FFFFFF"/>
                          </a:solidFill>
                          <a:latin typeface="Segoe UI"/>
                          <a:cs typeface="Segoe UI"/>
                        </a:rPr>
                        <a:t>IsFamiliarIP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IsFamiliarCountry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99935">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extLst>
                  <a:ext uri="{0D108BD9-81ED-4DB2-BD59-A6C34878D82A}">
                    <a16:rowId xmlns:a16="http://schemas.microsoft.com/office/drawing/2014/main" val="10001"/>
                  </a:ext>
                </a:extLst>
              </a:tr>
            </a:tbl>
          </a:graphicData>
        </a:graphic>
      </p:graphicFrame>
      <p:sp>
        <p:nvSpPr>
          <p:cNvPr id="56" name="object 56"/>
          <p:cNvSpPr txBox="1"/>
          <p:nvPr/>
        </p:nvSpPr>
        <p:spPr>
          <a:xfrm>
            <a:off x="11131042" y="4502911"/>
            <a:ext cx="76263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40" normalizeH="0" baseline="0" noProof="0" dirty="0">
                <a:ln>
                  <a:noFill/>
                </a:ln>
                <a:solidFill>
                  <a:prstClr val="black"/>
                </a:solidFill>
                <a:effectLst/>
                <a:uLnTx/>
                <a:uFillTx/>
                <a:latin typeface="Calibri"/>
                <a:ea typeface="+mn-ea"/>
                <a:cs typeface="Calibri"/>
              </a:rPr>
              <a:t>Seems</a:t>
            </a:r>
            <a:r>
              <a:rPr kumimoji="0" sz="1400" b="0" i="0" u="none" strike="noStrike" kern="1200" cap="none" spc="-175" normalizeH="0" baseline="0" noProof="0" dirty="0">
                <a:ln>
                  <a:noFill/>
                </a:ln>
                <a:solidFill>
                  <a:prstClr val="black"/>
                </a:solidFill>
                <a:effectLst/>
                <a:uLnTx/>
                <a:uFillTx/>
                <a:latin typeface="Calibri"/>
                <a:ea typeface="+mn-ea"/>
                <a:cs typeface="Calibri"/>
              </a:rPr>
              <a:t> </a:t>
            </a:r>
            <a:r>
              <a:rPr kumimoji="0" sz="1400" b="0" i="0" u="none" strike="noStrike" kern="1200" cap="none" spc="-30" normalizeH="0" baseline="0" noProof="0" dirty="0">
                <a:ln>
                  <a:noFill/>
                </a:ln>
                <a:solidFill>
                  <a:prstClr val="black"/>
                </a:solidFill>
                <a:effectLst/>
                <a:uLnTx/>
                <a:uFillTx/>
                <a:latin typeface="Calibri"/>
                <a:ea typeface="+mn-ea"/>
                <a:cs typeface="Calibri"/>
              </a:rPr>
              <a:t>Bad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57" name="object 57"/>
          <p:cNvSpPr/>
          <p:nvPr/>
        </p:nvSpPr>
        <p:spPr>
          <a:xfrm>
            <a:off x="10747247" y="4471415"/>
            <a:ext cx="317500" cy="315595"/>
          </a:xfrm>
          <a:custGeom>
            <a:avLst/>
            <a:gdLst/>
            <a:ahLst/>
            <a:cxnLst/>
            <a:rect l="l" t="t" r="r" b="b"/>
            <a:pathLst>
              <a:path w="317500" h="315595">
                <a:moveTo>
                  <a:pt x="158496" y="0"/>
                </a:moveTo>
                <a:lnTo>
                  <a:pt x="108411" y="8040"/>
                </a:lnTo>
                <a:lnTo>
                  <a:pt x="64904" y="30431"/>
                </a:lnTo>
                <a:lnTo>
                  <a:pt x="30589" y="64574"/>
                </a:lnTo>
                <a:lnTo>
                  <a:pt x="8083" y="107874"/>
                </a:lnTo>
                <a:lnTo>
                  <a:pt x="0" y="157733"/>
                </a:lnTo>
                <a:lnTo>
                  <a:pt x="8083" y="207593"/>
                </a:lnTo>
                <a:lnTo>
                  <a:pt x="30589" y="250893"/>
                </a:lnTo>
                <a:lnTo>
                  <a:pt x="64904" y="285036"/>
                </a:lnTo>
                <a:lnTo>
                  <a:pt x="108411" y="307427"/>
                </a:lnTo>
                <a:lnTo>
                  <a:pt x="158496" y="315467"/>
                </a:lnTo>
                <a:lnTo>
                  <a:pt x="208580" y="307427"/>
                </a:lnTo>
                <a:lnTo>
                  <a:pt x="252087" y="285036"/>
                </a:lnTo>
                <a:lnTo>
                  <a:pt x="286402" y="250893"/>
                </a:lnTo>
                <a:lnTo>
                  <a:pt x="308908" y="207593"/>
                </a:lnTo>
                <a:lnTo>
                  <a:pt x="316992" y="157733"/>
                </a:lnTo>
                <a:lnTo>
                  <a:pt x="308908" y="107874"/>
                </a:lnTo>
                <a:lnTo>
                  <a:pt x="286402" y="64574"/>
                </a:lnTo>
                <a:lnTo>
                  <a:pt x="252087" y="30431"/>
                </a:lnTo>
                <a:lnTo>
                  <a:pt x="208580" y="8040"/>
                </a:lnTo>
                <a:lnTo>
                  <a:pt x="15849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0735056" y="4460747"/>
            <a:ext cx="341630" cy="338455"/>
          </a:xfrm>
          <a:custGeom>
            <a:avLst/>
            <a:gdLst/>
            <a:ahLst/>
            <a:cxnLst/>
            <a:rect l="l" t="t" r="r" b="b"/>
            <a:pathLst>
              <a:path w="341629" h="338454">
                <a:moveTo>
                  <a:pt x="170688" y="0"/>
                </a:moveTo>
                <a:lnTo>
                  <a:pt x="125632" y="5951"/>
                </a:lnTo>
                <a:lnTo>
                  <a:pt x="84948" y="22803"/>
                </a:lnTo>
                <a:lnTo>
                  <a:pt x="50339" y="49053"/>
                </a:lnTo>
                <a:lnTo>
                  <a:pt x="23509" y="83199"/>
                </a:lnTo>
                <a:lnTo>
                  <a:pt x="6161" y="123736"/>
                </a:lnTo>
                <a:lnTo>
                  <a:pt x="0" y="169163"/>
                </a:lnTo>
                <a:lnTo>
                  <a:pt x="6161" y="213797"/>
                </a:lnTo>
                <a:lnTo>
                  <a:pt x="23509" y="254112"/>
                </a:lnTo>
                <a:lnTo>
                  <a:pt x="50339" y="288417"/>
                </a:lnTo>
                <a:lnTo>
                  <a:pt x="84948" y="315016"/>
                </a:lnTo>
                <a:lnTo>
                  <a:pt x="125632" y="332217"/>
                </a:lnTo>
                <a:lnTo>
                  <a:pt x="170688" y="338327"/>
                </a:lnTo>
                <a:lnTo>
                  <a:pt x="216536" y="332217"/>
                </a:lnTo>
                <a:lnTo>
                  <a:pt x="255765" y="315721"/>
                </a:lnTo>
                <a:lnTo>
                  <a:pt x="170688" y="315721"/>
                </a:lnTo>
                <a:lnTo>
                  <a:pt x="123845" y="308270"/>
                </a:lnTo>
                <a:lnTo>
                  <a:pt x="83220" y="287505"/>
                </a:lnTo>
                <a:lnTo>
                  <a:pt x="51221" y="255810"/>
                </a:lnTo>
                <a:lnTo>
                  <a:pt x="30256" y="215568"/>
                </a:lnTo>
                <a:lnTo>
                  <a:pt x="22733" y="169163"/>
                </a:lnTo>
                <a:lnTo>
                  <a:pt x="30256" y="121643"/>
                </a:lnTo>
                <a:lnTo>
                  <a:pt x="51221" y="80725"/>
                </a:lnTo>
                <a:lnTo>
                  <a:pt x="83220" y="48682"/>
                </a:lnTo>
                <a:lnTo>
                  <a:pt x="123845" y="27789"/>
                </a:lnTo>
                <a:lnTo>
                  <a:pt x="170688" y="20319"/>
                </a:lnTo>
                <a:lnTo>
                  <a:pt x="251414" y="20319"/>
                </a:lnTo>
                <a:lnTo>
                  <a:pt x="216536" y="5951"/>
                </a:lnTo>
                <a:lnTo>
                  <a:pt x="170688" y="0"/>
                </a:lnTo>
                <a:close/>
              </a:path>
              <a:path w="341629" h="338454">
                <a:moveTo>
                  <a:pt x="251414" y="20319"/>
                </a:moveTo>
                <a:lnTo>
                  <a:pt x="170688" y="20319"/>
                </a:lnTo>
                <a:lnTo>
                  <a:pt x="217768" y="27789"/>
                </a:lnTo>
                <a:lnTo>
                  <a:pt x="258960" y="48682"/>
                </a:lnTo>
                <a:lnTo>
                  <a:pt x="291635" y="80725"/>
                </a:lnTo>
                <a:lnTo>
                  <a:pt x="313167" y="121643"/>
                </a:lnTo>
                <a:lnTo>
                  <a:pt x="320928" y="169163"/>
                </a:lnTo>
                <a:lnTo>
                  <a:pt x="313167" y="215568"/>
                </a:lnTo>
                <a:lnTo>
                  <a:pt x="291635" y="255810"/>
                </a:lnTo>
                <a:lnTo>
                  <a:pt x="258960" y="287505"/>
                </a:lnTo>
                <a:lnTo>
                  <a:pt x="217768" y="308270"/>
                </a:lnTo>
                <a:lnTo>
                  <a:pt x="170688" y="315721"/>
                </a:lnTo>
                <a:lnTo>
                  <a:pt x="255765" y="315721"/>
                </a:lnTo>
                <a:lnTo>
                  <a:pt x="291893" y="288417"/>
                </a:lnTo>
                <a:lnTo>
                  <a:pt x="318374" y="254112"/>
                </a:lnTo>
                <a:lnTo>
                  <a:pt x="335373" y="213797"/>
                </a:lnTo>
                <a:lnTo>
                  <a:pt x="341375" y="169163"/>
                </a:lnTo>
                <a:lnTo>
                  <a:pt x="335373" y="123736"/>
                </a:lnTo>
                <a:lnTo>
                  <a:pt x="318374" y="83199"/>
                </a:lnTo>
                <a:lnTo>
                  <a:pt x="291893" y="49053"/>
                </a:lnTo>
                <a:lnTo>
                  <a:pt x="257443" y="22803"/>
                </a:lnTo>
                <a:lnTo>
                  <a:pt x="251414" y="20319"/>
                </a:lnTo>
                <a:close/>
              </a:path>
              <a:path w="341629" h="338454">
                <a:moveTo>
                  <a:pt x="118364" y="97027"/>
                </a:moveTo>
                <a:lnTo>
                  <a:pt x="100075" y="115062"/>
                </a:lnTo>
                <a:lnTo>
                  <a:pt x="152526" y="169163"/>
                </a:lnTo>
                <a:lnTo>
                  <a:pt x="100075" y="220979"/>
                </a:lnTo>
                <a:lnTo>
                  <a:pt x="118364" y="239140"/>
                </a:lnTo>
                <a:lnTo>
                  <a:pt x="170688" y="187197"/>
                </a:lnTo>
                <a:lnTo>
                  <a:pt x="209345" y="187197"/>
                </a:lnTo>
                <a:lnTo>
                  <a:pt x="191135" y="169163"/>
                </a:lnTo>
                <a:lnTo>
                  <a:pt x="211654" y="148844"/>
                </a:lnTo>
                <a:lnTo>
                  <a:pt x="170688" y="148844"/>
                </a:lnTo>
                <a:lnTo>
                  <a:pt x="118364" y="97027"/>
                </a:lnTo>
                <a:close/>
              </a:path>
              <a:path w="341629" h="338454">
                <a:moveTo>
                  <a:pt x="209345" y="187197"/>
                </a:moveTo>
                <a:lnTo>
                  <a:pt x="170688" y="187197"/>
                </a:lnTo>
                <a:lnTo>
                  <a:pt x="225298" y="239140"/>
                </a:lnTo>
                <a:lnTo>
                  <a:pt x="243459" y="220979"/>
                </a:lnTo>
                <a:lnTo>
                  <a:pt x="209345" y="187197"/>
                </a:lnTo>
                <a:close/>
              </a:path>
              <a:path w="341629" h="338454">
                <a:moveTo>
                  <a:pt x="223012" y="97027"/>
                </a:moveTo>
                <a:lnTo>
                  <a:pt x="170688" y="148844"/>
                </a:lnTo>
                <a:lnTo>
                  <a:pt x="211654" y="148844"/>
                </a:lnTo>
                <a:lnTo>
                  <a:pt x="243459" y="117347"/>
                </a:lnTo>
                <a:lnTo>
                  <a:pt x="223012" y="970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txBox="1"/>
          <p:nvPr/>
        </p:nvSpPr>
        <p:spPr>
          <a:xfrm>
            <a:off x="11356340" y="2232406"/>
            <a:ext cx="4025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prstClr val="black"/>
                </a:solidFill>
                <a:effectLst/>
                <a:uLnTx/>
                <a:uFillTx/>
                <a:latin typeface="Calibri"/>
                <a:ea typeface="+mn-ea"/>
                <a:cs typeface="Calibri"/>
              </a:rPr>
              <a:t>G</a:t>
            </a:r>
            <a:r>
              <a:rPr kumimoji="0" sz="1400" b="0" i="0" u="none" strike="noStrike" kern="1200" cap="none" spc="-45" normalizeH="0" baseline="0" noProof="0" dirty="0">
                <a:ln>
                  <a:noFill/>
                </a:ln>
                <a:solidFill>
                  <a:prstClr val="black"/>
                </a:solidFill>
                <a:effectLst/>
                <a:uLnTx/>
                <a:uFillTx/>
                <a:latin typeface="Calibri"/>
                <a:ea typeface="+mn-ea"/>
                <a:cs typeface="Calibri"/>
              </a:rPr>
              <a:t>oo</a:t>
            </a:r>
            <a:r>
              <a:rPr kumimoji="0" sz="1400" b="0" i="0" u="none" strike="noStrike" kern="1200" cap="none" spc="0" normalizeH="0" baseline="0" noProof="0" dirty="0">
                <a:ln>
                  <a:noFill/>
                </a:ln>
                <a:solidFill>
                  <a:prstClr val="black"/>
                </a:solidFill>
                <a:effectLst/>
                <a:uLnTx/>
                <a:uFillTx/>
                <a:latin typeface="Calibri"/>
                <a:ea typeface="+mn-ea"/>
                <a:cs typeface="Calibri"/>
              </a:rPr>
              <a:t>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60" name="object 60"/>
          <p:cNvSpPr txBox="1">
            <a:spLocks noGrp="1"/>
          </p:cNvSpPr>
          <p:nvPr>
            <p:ph type="title"/>
          </p:nvPr>
        </p:nvSpPr>
        <p:spPr>
          <a:xfrm>
            <a:off x="295757" y="275923"/>
            <a:ext cx="6953250" cy="735965"/>
          </a:xfrm>
          <a:prstGeom prst="rect">
            <a:avLst/>
          </a:prstGeom>
        </p:spPr>
        <p:txBody>
          <a:bodyPr vert="horz" wrap="square" lIns="0" tIns="38100" rIns="0" bIns="0" rtlCol="0">
            <a:spAutoFit/>
          </a:bodyPr>
          <a:lstStyle/>
          <a:p>
            <a:pPr marL="12700">
              <a:lnSpc>
                <a:spcPct val="100000"/>
              </a:lnSpc>
              <a:spcBef>
                <a:spcPts val="300"/>
              </a:spcBef>
            </a:pPr>
            <a:r>
              <a:rPr sz="2800" spc="-40" dirty="0">
                <a:solidFill>
                  <a:srgbClr val="0078D3"/>
                </a:solidFill>
              </a:rPr>
              <a:t>What </a:t>
            </a:r>
            <a:r>
              <a:rPr sz="2800" spc="-30" dirty="0">
                <a:solidFill>
                  <a:srgbClr val="0078D3"/>
                </a:solidFill>
              </a:rPr>
              <a:t>do </a:t>
            </a:r>
            <a:r>
              <a:rPr sz="2800" spc="-40" dirty="0">
                <a:solidFill>
                  <a:srgbClr val="0078D3"/>
                </a:solidFill>
              </a:rPr>
              <a:t>we </a:t>
            </a:r>
            <a:r>
              <a:rPr sz="2800" spc="-45" dirty="0">
                <a:solidFill>
                  <a:srgbClr val="0078D3"/>
                </a:solidFill>
              </a:rPr>
              <a:t>know about </a:t>
            </a:r>
            <a:r>
              <a:rPr sz="2800" spc="-5" dirty="0">
                <a:solidFill>
                  <a:srgbClr val="0078D3"/>
                </a:solidFill>
              </a:rPr>
              <a:t>a</a:t>
            </a:r>
            <a:r>
              <a:rPr sz="2800" spc="-370" dirty="0">
                <a:solidFill>
                  <a:srgbClr val="0078D3"/>
                </a:solidFill>
              </a:rPr>
              <a:t> </a:t>
            </a:r>
            <a:r>
              <a:rPr sz="2800" spc="-45" dirty="0">
                <a:solidFill>
                  <a:srgbClr val="0078D3"/>
                </a:solidFill>
              </a:rPr>
              <a:t>user?</a:t>
            </a:r>
            <a:endParaRPr sz="2800"/>
          </a:p>
          <a:p>
            <a:pPr marL="1766570">
              <a:lnSpc>
                <a:spcPct val="100000"/>
              </a:lnSpc>
              <a:spcBef>
                <a:spcPts val="114"/>
              </a:spcBef>
              <a:tabLst>
                <a:tab pos="4978400" algn="l"/>
                <a:tab pos="5266690" algn="l"/>
              </a:tabLst>
            </a:pPr>
            <a:r>
              <a:rPr sz="1600" b="0" spc="-50" dirty="0">
                <a:solidFill>
                  <a:srgbClr val="0078D3"/>
                </a:solidFill>
                <a:latin typeface="Segoe UI"/>
                <a:cs typeface="Segoe UI"/>
              </a:rPr>
              <a:t>Effective </a:t>
            </a:r>
            <a:r>
              <a:rPr sz="1600" b="0" spc="-35" dirty="0">
                <a:solidFill>
                  <a:srgbClr val="0078D3"/>
                </a:solidFill>
                <a:latin typeface="Segoe UI"/>
                <a:cs typeface="Segoe UI"/>
              </a:rPr>
              <a:t>for </a:t>
            </a:r>
            <a:r>
              <a:rPr sz="1600" b="0" spc="-50" dirty="0">
                <a:solidFill>
                  <a:srgbClr val="0078D3"/>
                </a:solidFill>
                <a:latin typeface="Segoe UI"/>
                <a:cs typeface="Segoe UI"/>
              </a:rPr>
              <a:t>obvious</a:t>
            </a:r>
            <a:r>
              <a:rPr sz="1600" b="0" spc="-195" dirty="0">
                <a:solidFill>
                  <a:srgbClr val="0078D3"/>
                </a:solidFill>
                <a:latin typeface="Segoe UI"/>
                <a:cs typeface="Segoe UI"/>
              </a:rPr>
              <a:t> </a:t>
            </a:r>
            <a:r>
              <a:rPr sz="1600" b="0" spc="-45" dirty="0">
                <a:solidFill>
                  <a:srgbClr val="0078D3"/>
                </a:solidFill>
                <a:latin typeface="Segoe UI"/>
                <a:cs typeface="Segoe UI"/>
              </a:rPr>
              <a:t>attack</a:t>
            </a:r>
            <a:r>
              <a:rPr sz="1600" b="0" spc="-105" dirty="0">
                <a:solidFill>
                  <a:srgbClr val="0078D3"/>
                </a:solidFill>
                <a:latin typeface="Segoe UI"/>
                <a:cs typeface="Segoe UI"/>
              </a:rPr>
              <a:t> </a:t>
            </a:r>
            <a:r>
              <a:rPr sz="1600" b="0" spc="-55" dirty="0">
                <a:solidFill>
                  <a:srgbClr val="0078D3"/>
                </a:solidFill>
                <a:latin typeface="Segoe UI"/>
                <a:cs typeface="Segoe UI"/>
              </a:rPr>
              <a:t>patterns	</a:t>
            </a:r>
            <a:r>
              <a:rPr sz="1600" b="0" spc="-5" dirty="0">
                <a:latin typeface="Segoe UI"/>
                <a:cs typeface="Segoe UI"/>
              </a:rPr>
              <a:t>|	</a:t>
            </a:r>
            <a:r>
              <a:rPr sz="1600" b="0" spc="-60" dirty="0">
                <a:solidFill>
                  <a:srgbClr val="0078D3"/>
                </a:solidFill>
                <a:latin typeface="Segoe UI"/>
                <a:cs typeface="Segoe UI"/>
              </a:rPr>
              <a:t>Faster </a:t>
            </a:r>
            <a:r>
              <a:rPr sz="1600" b="0" spc="-35" dirty="0">
                <a:solidFill>
                  <a:srgbClr val="0078D3"/>
                </a:solidFill>
                <a:latin typeface="Segoe UI"/>
                <a:cs typeface="Segoe UI"/>
              </a:rPr>
              <a:t>to</a:t>
            </a:r>
            <a:r>
              <a:rPr sz="1600" b="0" spc="-170" dirty="0">
                <a:solidFill>
                  <a:srgbClr val="0078D3"/>
                </a:solidFill>
                <a:latin typeface="Segoe UI"/>
                <a:cs typeface="Segoe UI"/>
              </a:rPr>
              <a:t> </a:t>
            </a:r>
            <a:r>
              <a:rPr sz="1600" b="0" spc="-50" dirty="0">
                <a:solidFill>
                  <a:srgbClr val="0078D3"/>
                </a:solidFill>
                <a:latin typeface="Segoe UI"/>
                <a:cs typeface="Segoe UI"/>
              </a:rPr>
              <a:t>implement</a:t>
            </a:r>
            <a:endParaRPr sz="1600">
              <a:latin typeface="Segoe UI"/>
              <a:cs typeface="Segoe UI"/>
            </a:endParaRPr>
          </a:p>
        </p:txBody>
      </p:sp>
      <p:sp>
        <p:nvSpPr>
          <p:cNvPr id="61" name="object 61"/>
          <p:cNvSpPr txBox="1"/>
          <p:nvPr/>
        </p:nvSpPr>
        <p:spPr>
          <a:xfrm>
            <a:off x="7418323" y="743204"/>
            <a:ext cx="20624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622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	</a:t>
            </a:r>
            <a:r>
              <a:rPr kumimoji="0" sz="1600" b="0" i="0" u="none" strike="noStrike" kern="1200" cap="none" spc="-40" normalizeH="0" baseline="0" noProof="0" dirty="0">
                <a:ln>
                  <a:noFill/>
                </a:ln>
                <a:solidFill>
                  <a:srgbClr val="0078D3"/>
                </a:solidFill>
                <a:effectLst/>
                <a:uLnTx/>
                <a:uFillTx/>
                <a:latin typeface="Segoe UI"/>
                <a:ea typeface="+mn-ea"/>
                <a:cs typeface="Segoe UI"/>
              </a:rPr>
              <a:t>But </a:t>
            </a:r>
            <a:r>
              <a:rPr kumimoji="0" sz="1600" b="0" i="0" u="none" strike="noStrike" kern="1200" cap="none" spc="-45" normalizeH="0" baseline="0" noProof="0" dirty="0">
                <a:ln>
                  <a:noFill/>
                </a:ln>
                <a:solidFill>
                  <a:srgbClr val="0078D3"/>
                </a:solidFill>
                <a:effectLst/>
                <a:uLnTx/>
                <a:uFillTx/>
                <a:latin typeface="Segoe UI"/>
                <a:ea typeface="+mn-ea"/>
                <a:cs typeface="Segoe UI"/>
              </a:rPr>
              <a:t>costly </a:t>
            </a:r>
            <a:r>
              <a:rPr kumimoji="0" sz="1600" b="0" i="0" u="none" strike="noStrike" kern="1200" cap="none" spc="-35" normalizeH="0" baseline="0" noProof="0" dirty="0">
                <a:ln>
                  <a:noFill/>
                </a:ln>
                <a:solidFill>
                  <a:srgbClr val="0078D3"/>
                </a:solidFill>
                <a:effectLst/>
                <a:uLnTx/>
                <a:uFillTx/>
                <a:latin typeface="Segoe UI"/>
                <a:ea typeface="+mn-ea"/>
                <a:cs typeface="Segoe UI"/>
              </a:rPr>
              <a:t>to</a:t>
            </a:r>
            <a:r>
              <a:rPr kumimoji="0" sz="1600" b="0" i="0" u="none" strike="noStrike" kern="1200" cap="none" spc="-300" normalizeH="0" baseline="0" noProof="0" dirty="0">
                <a:ln>
                  <a:noFill/>
                </a:ln>
                <a:solidFill>
                  <a:srgbClr val="0078D3"/>
                </a:solidFill>
                <a:effectLst/>
                <a:uLnTx/>
                <a:uFillTx/>
                <a:latin typeface="Segoe UI"/>
                <a:ea typeface="+mn-ea"/>
                <a:cs typeface="Segoe UI"/>
              </a:rPr>
              <a:t> </a:t>
            </a:r>
            <a:r>
              <a:rPr kumimoji="0" sz="1600" b="0" i="0" u="none" strike="noStrike" kern="1200" cap="none" spc="-45" normalizeH="0" baseline="0" noProof="0" dirty="0">
                <a:ln>
                  <a:noFill/>
                </a:ln>
                <a:solidFill>
                  <a:srgbClr val="0078D3"/>
                </a:solidFill>
                <a:effectLst/>
                <a:uLnTx/>
                <a:uFillTx/>
                <a:latin typeface="Segoe UI"/>
                <a:ea typeface="+mn-ea"/>
                <a:cs typeface="Segoe UI"/>
              </a:rPr>
              <a:t>maintain</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62" name="object 62"/>
          <p:cNvSpPr/>
          <p:nvPr/>
        </p:nvSpPr>
        <p:spPr>
          <a:xfrm>
            <a:off x="378574" y="788669"/>
            <a:ext cx="1421396" cy="17195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4085"/>
            <a:ext cx="7860030" cy="791210"/>
          </a:xfrm>
          <a:prstGeom prst="rect">
            <a:avLst/>
          </a:prstGeom>
        </p:spPr>
        <p:txBody>
          <a:bodyPr vert="horz" wrap="square" lIns="0" tIns="12700" rIns="0" bIns="0" rtlCol="0">
            <a:spAutoFit/>
          </a:bodyPr>
          <a:lstStyle/>
          <a:p>
            <a:pPr marL="12700">
              <a:lnSpc>
                <a:spcPct val="100000"/>
              </a:lnSpc>
              <a:spcBef>
                <a:spcPts val="100"/>
              </a:spcBef>
            </a:pPr>
            <a:r>
              <a:rPr sz="3000" spc="-5" dirty="0"/>
              <a:t>Identity </a:t>
            </a:r>
            <a:r>
              <a:rPr sz="3000" spc="-10" dirty="0"/>
              <a:t>Protection </a:t>
            </a:r>
            <a:r>
              <a:rPr sz="3000" spc="-5" dirty="0"/>
              <a:t>is </a:t>
            </a:r>
            <a:r>
              <a:rPr sz="3000" spc="-10" dirty="0"/>
              <a:t>more relevant </a:t>
            </a:r>
            <a:r>
              <a:rPr sz="3000" spc="-5" dirty="0"/>
              <a:t>than</a:t>
            </a:r>
            <a:r>
              <a:rPr sz="3000" spc="45" dirty="0"/>
              <a:t> </a:t>
            </a:r>
            <a:r>
              <a:rPr sz="3000" spc="-10" dirty="0"/>
              <a:t>ever</a:t>
            </a:r>
            <a:endParaRPr sz="3000"/>
          </a:p>
          <a:p>
            <a:pPr marL="12700">
              <a:lnSpc>
                <a:spcPct val="100000"/>
              </a:lnSpc>
              <a:spcBef>
                <a:spcPts val="25"/>
              </a:spcBef>
            </a:pPr>
            <a:r>
              <a:rPr sz="2000" dirty="0"/>
              <a:t>Let </a:t>
            </a:r>
            <a:r>
              <a:rPr sz="2000" spc="-5" dirty="0"/>
              <a:t>system intelligence </a:t>
            </a:r>
            <a:r>
              <a:rPr sz="2000" dirty="0"/>
              <a:t>find</a:t>
            </a:r>
            <a:r>
              <a:rPr sz="2000" spc="-90" dirty="0"/>
              <a:t> </a:t>
            </a:r>
            <a:r>
              <a:rPr sz="2000" spc="-5" dirty="0"/>
              <a:t>compromise</a:t>
            </a:r>
            <a:endParaRPr sz="2000"/>
          </a:p>
        </p:txBody>
      </p:sp>
      <p:sp>
        <p:nvSpPr>
          <p:cNvPr id="3" name="object 3"/>
          <p:cNvSpPr/>
          <p:nvPr/>
        </p:nvSpPr>
        <p:spPr>
          <a:xfrm>
            <a:off x="4525517" y="5950458"/>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525517" y="3035045"/>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527041" y="3025901"/>
            <a:ext cx="0" cy="2924810"/>
          </a:xfrm>
          <a:custGeom>
            <a:avLst/>
            <a:gdLst/>
            <a:ahLst/>
            <a:cxnLst/>
            <a:rect l="l" t="t" r="r" b="b"/>
            <a:pathLst>
              <a:path h="2924810">
                <a:moveTo>
                  <a:pt x="0" y="0"/>
                </a:moveTo>
                <a:lnTo>
                  <a:pt x="0" y="2924352"/>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98195" y="2984047"/>
            <a:ext cx="3599230" cy="367958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91895" y="3177539"/>
            <a:ext cx="3156585" cy="3237230"/>
          </a:xfrm>
          <a:custGeom>
            <a:avLst/>
            <a:gdLst/>
            <a:ahLst/>
            <a:cxnLst/>
            <a:rect l="l" t="t" r="r" b="b"/>
            <a:pathLst>
              <a:path w="3156585" h="3237229">
                <a:moveTo>
                  <a:pt x="0" y="3236976"/>
                </a:moveTo>
                <a:lnTo>
                  <a:pt x="3156204" y="3236976"/>
                </a:lnTo>
                <a:lnTo>
                  <a:pt x="3156204" y="0"/>
                </a:lnTo>
                <a:lnTo>
                  <a:pt x="0" y="0"/>
                </a:lnTo>
                <a:lnTo>
                  <a:pt x="0" y="323697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216404" y="4534661"/>
            <a:ext cx="879475" cy="1725930"/>
          </a:xfrm>
          <a:custGeom>
            <a:avLst/>
            <a:gdLst/>
            <a:ahLst/>
            <a:cxnLst/>
            <a:rect l="l" t="t" r="r" b="b"/>
            <a:pathLst>
              <a:path w="879475" h="1725929">
                <a:moveTo>
                  <a:pt x="55118" y="1467281"/>
                </a:moveTo>
                <a:lnTo>
                  <a:pt x="45593" y="1478167"/>
                </a:lnTo>
                <a:lnTo>
                  <a:pt x="45593" y="1721231"/>
                </a:lnTo>
                <a:lnTo>
                  <a:pt x="49910" y="1725498"/>
                </a:lnTo>
                <a:lnTo>
                  <a:pt x="874902" y="1725498"/>
                </a:lnTo>
                <a:lnTo>
                  <a:pt x="879094" y="1721231"/>
                </a:lnTo>
                <a:lnTo>
                  <a:pt x="879094" y="1715973"/>
                </a:lnTo>
                <a:lnTo>
                  <a:pt x="64643" y="1715973"/>
                </a:lnTo>
                <a:lnTo>
                  <a:pt x="55118" y="1706448"/>
                </a:lnTo>
                <a:lnTo>
                  <a:pt x="64643" y="1706448"/>
                </a:lnTo>
                <a:lnTo>
                  <a:pt x="64643" y="1478167"/>
                </a:lnTo>
                <a:lnTo>
                  <a:pt x="55118" y="1467281"/>
                </a:lnTo>
                <a:close/>
              </a:path>
              <a:path w="879475" h="1725929">
                <a:moveTo>
                  <a:pt x="64643" y="1706448"/>
                </a:moveTo>
                <a:lnTo>
                  <a:pt x="55118" y="1706448"/>
                </a:lnTo>
                <a:lnTo>
                  <a:pt x="64643" y="1715973"/>
                </a:lnTo>
                <a:lnTo>
                  <a:pt x="64643" y="1706448"/>
                </a:lnTo>
                <a:close/>
              </a:path>
              <a:path w="879475" h="1725929">
                <a:moveTo>
                  <a:pt x="860044" y="1706448"/>
                </a:moveTo>
                <a:lnTo>
                  <a:pt x="64643" y="1706448"/>
                </a:lnTo>
                <a:lnTo>
                  <a:pt x="64643" y="1715973"/>
                </a:lnTo>
                <a:lnTo>
                  <a:pt x="860044" y="1715973"/>
                </a:lnTo>
                <a:lnTo>
                  <a:pt x="860044" y="1706448"/>
                </a:lnTo>
                <a:close/>
              </a:path>
              <a:path w="879475" h="1725929">
                <a:moveTo>
                  <a:pt x="879094" y="0"/>
                </a:moveTo>
                <a:lnTo>
                  <a:pt x="860044" y="0"/>
                </a:lnTo>
                <a:lnTo>
                  <a:pt x="860044" y="1715973"/>
                </a:lnTo>
                <a:lnTo>
                  <a:pt x="869569" y="1706448"/>
                </a:lnTo>
                <a:lnTo>
                  <a:pt x="879094" y="1706448"/>
                </a:lnTo>
                <a:lnTo>
                  <a:pt x="879094" y="0"/>
                </a:lnTo>
                <a:close/>
              </a:path>
              <a:path w="879475" h="1725929">
                <a:moveTo>
                  <a:pt x="879094" y="1706448"/>
                </a:moveTo>
                <a:lnTo>
                  <a:pt x="869569" y="1706448"/>
                </a:lnTo>
                <a:lnTo>
                  <a:pt x="860044" y="1715973"/>
                </a:lnTo>
                <a:lnTo>
                  <a:pt x="879094" y="1715973"/>
                </a:lnTo>
                <a:lnTo>
                  <a:pt x="879094" y="1706448"/>
                </a:lnTo>
                <a:close/>
              </a:path>
              <a:path w="879475" h="1725929">
                <a:moveTo>
                  <a:pt x="55118" y="1438414"/>
                </a:moveTo>
                <a:lnTo>
                  <a:pt x="3556" y="1497406"/>
                </a:lnTo>
                <a:lnTo>
                  <a:pt x="0" y="1501368"/>
                </a:lnTo>
                <a:lnTo>
                  <a:pt x="381" y="1507388"/>
                </a:lnTo>
                <a:lnTo>
                  <a:pt x="4444" y="1510855"/>
                </a:lnTo>
                <a:lnTo>
                  <a:pt x="8381" y="1514322"/>
                </a:lnTo>
                <a:lnTo>
                  <a:pt x="14350" y="1513916"/>
                </a:lnTo>
                <a:lnTo>
                  <a:pt x="17779" y="1509953"/>
                </a:lnTo>
                <a:lnTo>
                  <a:pt x="45592" y="1478167"/>
                </a:lnTo>
                <a:lnTo>
                  <a:pt x="45593" y="1452880"/>
                </a:lnTo>
                <a:lnTo>
                  <a:pt x="67761" y="1452880"/>
                </a:lnTo>
                <a:lnTo>
                  <a:pt x="55118" y="1438414"/>
                </a:lnTo>
                <a:close/>
              </a:path>
              <a:path w="879475" h="1725929">
                <a:moveTo>
                  <a:pt x="67761" y="1452880"/>
                </a:moveTo>
                <a:lnTo>
                  <a:pt x="64643" y="1452880"/>
                </a:lnTo>
                <a:lnTo>
                  <a:pt x="64643" y="1478167"/>
                </a:lnTo>
                <a:lnTo>
                  <a:pt x="92456" y="1509953"/>
                </a:lnTo>
                <a:lnTo>
                  <a:pt x="95884" y="1513916"/>
                </a:lnTo>
                <a:lnTo>
                  <a:pt x="101853" y="1514322"/>
                </a:lnTo>
                <a:lnTo>
                  <a:pt x="105790" y="1510855"/>
                </a:lnTo>
                <a:lnTo>
                  <a:pt x="109854" y="1507388"/>
                </a:lnTo>
                <a:lnTo>
                  <a:pt x="110235" y="1501368"/>
                </a:lnTo>
                <a:lnTo>
                  <a:pt x="106679" y="1497406"/>
                </a:lnTo>
                <a:lnTo>
                  <a:pt x="67761" y="1452880"/>
                </a:lnTo>
                <a:close/>
              </a:path>
              <a:path w="879475" h="1725929">
                <a:moveTo>
                  <a:pt x="64643" y="1452880"/>
                </a:moveTo>
                <a:lnTo>
                  <a:pt x="45593" y="1452880"/>
                </a:lnTo>
                <a:lnTo>
                  <a:pt x="45593" y="1478167"/>
                </a:lnTo>
                <a:lnTo>
                  <a:pt x="55118" y="1467281"/>
                </a:lnTo>
                <a:lnTo>
                  <a:pt x="48006" y="1459153"/>
                </a:lnTo>
                <a:lnTo>
                  <a:pt x="64643" y="1459153"/>
                </a:lnTo>
                <a:lnTo>
                  <a:pt x="64643" y="1452880"/>
                </a:lnTo>
                <a:close/>
              </a:path>
              <a:path w="879475" h="1725929">
                <a:moveTo>
                  <a:pt x="64643" y="1459153"/>
                </a:moveTo>
                <a:lnTo>
                  <a:pt x="62229" y="1459153"/>
                </a:lnTo>
                <a:lnTo>
                  <a:pt x="55118" y="1467281"/>
                </a:lnTo>
                <a:lnTo>
                  <a:pt x="64643" y="1478167"/>
                </a:lnTo>
                <a:lnTo>
                  <a:pt x="64643" y="1459153"/>
                </a:lnTo>
                <a:close/>
              </a:path>
              <a:path w="879475" h="1725929">
                <a:moveTo>
                  <a:pt x="62229" y="1459153"/>
                </a:moveTo>
                <a:lnTo>
                  <a:pt x="48006" y="1459153"/>
                </a:lnTo>
                <a:lnTo>
                  <a:pt x="55118" y="1467281"/>
                </a:lnTo>
                <a:lnTo>
                  <a:pt x="62229" y="1459153"/>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197858" y="4458208"/>
            <a:ext cx="1332865" cy="110489"/>
          </a:xfrm>
          <a:custGeom>
            <a:avLst/>
            <a:gdLst/>
            <a:ahLst/>
            <a:cxnLst/>
            <a:rect l="l" t="t" r="r" b="b"/>
            <a:pathLst>
              <a:path w="1332864" h="110489">
                <a:moveTo>
                  <a:pt x="62991" y="0"/>
                </a:moveTo>
                <a:lnTo>
                  <a:pt x="59054" y="3556"/>
                </a:lnTo>
                <a:lnTo>
                  <a:pt x="0" y="55118"/>
                </a:lnTo>
                <a:lnTo>
                  <a:pt x="59054" y="106680"/>
                </a:lnTo>
                <a:lnTo>
                  <a:pt x="62991" y="110236"/>
                </a:lnTo>
                <a:lnTo>
                  <a:pt x="68961" y="109855"/>
                </a:lnTo>
                <a:lnTo>
                  <a:pt x="72389" y="105791"/>
                </a:lnTo>
                <a:lnTo>
                  <a:pt x="75945" y="101854"/>
                </a:lnTo>
                <a:lnTo>
                  <a:pt x="75564" y="95885"/>
                </a:lnTo>
                <a:lnTo>
                  <a:pt x="71500" y="92456"/>
                </a:lnTo>
                <a:lnTo>
                  <a:pt x="39714" y="64643"/>
                </a:lnTo>
                <a:lnTo>
                  <a:pt x="14477" y="64643"/>
                </a:lnTo>
                <a:lnTo>
                  <a:pt x="14477" y="45593"/>
                </a:lnTo>
                <a:lnTo>
                  <a:pt x="39714" y="45593"/>
                </a:lnTo>
                <a:lnTo>
                  <a:pt x="71500" y="17780"/>
                </a:lnTo>
                <a:lnTo>
                  <a:pt x="75564" y="14351"/>
                </a:lnTo>
                <a:lnTo>
                  <a:pt x="75945" y="8382"/>
                </a:lnTo>
                <a:lnTo>
                  <a:pt x="72389" y="4445"/>
                </a:lnTo>
                <a:lnTo>
                  <a:pt x="68961" y="381"/>
                </a:lnTo>
                <a:lnTo>
                  <a:pt x="62991" y="0"/>
                </a:lnTo>
                <a:close/>
              </a:path>
              <a:path w="1332864"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1332864" h="110489">
                <a:moveTo>
                  <a:pt x="1332611" y="45593"/>
                </a:moveTo>
                <a:lnTo>
                  <a:pt x="39714" y="45593"/>
                </a:lnTo>
                <a:lnTo>
                  <a:pt x="28828" y="55118"/>
                </a:lnTo>
                <a:lnTo>
                  <a:pt x="39714" y="64643"/>
                </a:lnTo>
                <a:lnTo>
                  <a:pt x="1332611" y="64643"/>
                </a:lnTo>
                <a:lnTo>
                  <a:pt x="1332611" y="45593"/>
                </a:lnTo>
                <a:close/>
              </a:path>
              <a:path w="1332864" h="110489">
                <a:moveTo>
                  <a:pt x="20700" y="48006"/>
                </a:moveTo>
                <a:lnTo>
                  <a:pt x="20700" y="62230"/>
                </a:lnTo>
                <a:lnTo>
                  <a:pt x="28828" y="55118"/>
                </a:lnTo>
                <a:lnTo>
                  <a:pt x="20700" y="48006"/>
                </a:lnTo>
                <a:close/>
              </a:path>
              <a:path w="1332864" h="110489">
                <a:moveTo>
                  <a:pt x="28828" y="55118"/>
                </a:moveTo>
                <a:lnTo>
                  <a:pt x="20700" y="62230"/>
                </a:lnTo>
                <a:lnTo>
                  <a:pt x="36957" y="62230"/>
                </a:lnTo>
                <a:lnTo>
                  <a:pt x="28828" y="55118"/>
                </a:lnTo>
                <a:close/>
              </a:path>
              <a:path w="1332864" h="110489">
                <a:moveTo>
                  <a:pt x="36957" y="48006"/>
                </a:moveTo>
                <a:lnTo>
                  <a:pt x="20700" y="48006"/>
                </a:lnTo>
                <a:lnTo>
                  <a:pt x="28828" y="55118"/>
                </a:lnTo>
                <a:lnTo>
                  <a:pt x="36957" y="48006"/>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ln w="952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9858882" y="2559811"/>
            <a:ext cx="17348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Machine</a:t>
            </a:r>
            <a:r>
              <a:rPr kumimoji="0" sz="1800" b="1" i="0" u="none" strike="noStrike" kern="1200" cap="none" spc="-150" normalizeH="0" baseline="0" noProof="0" dirty="0">
                <a:ln>
                  <a:noFill/>
                </a:ln>
                <a:solidFill>
                  <a:srgbClr val="FFFFFF"/>
                </a:solidFill>
                <a:effectLst/>
                <a:uLnTx/>
                <a:uFillTx/>
                <a:latin typeface="Segoe UI Semibold"/>
                <a:ea typeface="+mn-ea"/>
                <a:cs typeface="Segoe UI Semibold"/>
              </a:rPr>
              <a:t> </a:t>
            </a: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learning</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3" name="object 13"/>
          <p:cNvSpPr txBox="1"/>
          <p:nvPr/>
        </p:nvSpPr>
        <p:spPr>
          <a:xfrm>
            <a:off x="9858882" y="2987751"/>
            <a:ext cx="1861185" cy="283019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Better </a:t>
            </a:r>
            <a:r>
              <a:rPr kumimoji="0" sz="1600" b="0" i="0" u="none" strike="noStrike" kern="1200" cap="none" spc="-35" normalizeH="0" baseline="0" noProof="0" dirty="0">
                <a:ln>
                  <a:noFill/>
                </a:ln>
                <a:solidFill>
                  <a:srgbClr val="FFFFFF"/>
                </a:solidFill>
                <a:effectLst/>
                <a:uLnTx/>
                <a:uFillTx/>
                <a:latin typeface="Segoe UI"/>
                <a:ea typeface="+mn-ea"/>
                <a:cs typeface="Segoe UI"/>
              </a:rPr>
              <a:t>for </a:t>
            </a:r>
            <a:r>
              <a:rPr kumimoji="0" sz="1600" b="0" i="0" u="none" strike="noStrike" kern="1200" cap="none" spc="-50" normalizeH="0" baseline="0" noProof="0" dirty="0">
                <a:ln>
                  <a:noFill/>
                </a:ln>
                <a:solidFill>
                  <a:srgbClr val="FFFFFF"/>
                </a:solidFill>
                <a:effectLst/>
                <a:uLnTx/>
                <a:uFillTx/>
                <a:latin typeface="Segoe UI"/>
                <a:ea typeface="+mn-ea"/>
                <a:cs typeface="Segoe UI"/>
              </a:rPr>
              <a:t>harder</a:t>
            </a:r>
            <a:r>
              <a:rPr kumimoji="0" sz="1600" b="0" i="0" u="none" strike="noStrike" kern="1200" cap="none" spc="-28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identify</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attacks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23622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Finds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r>
              <a:rPr kumimoji="0" sz="1600" b="0" i="0" u="none" strike="noStrike" kern="1200" cap="none" spc="-245" normalizeH="0" baseline="0" noProof="0" dirty="0">
                <a:ln>
                  <a:noFill/>
                </a:ln>
                <a:solidFill>
                  <a:srgbClr val="FFFFFF"/>
                </a:solidFill>
                <a:effectLst/>
                <a:uLnTx/>
                <a:uFillTx/>
                <a:latin typeface="Segoe UI"/>
                <a:ea typeface="+mn-ea"/>
                <a:cs typeface="Segoe UI"/>
              </a:rPr>
              <a:t> </a:t>
            </a:r>
            <a:r>
              <a:rPr kumimoji="0" sz="1600" b="0" i="0" u="none" strike="noStrike" kern="1200" cap="none" spc="-30" normalizeH="0" baseline="0" noProof="0" dirty="0">
                <a:ln>
                  <a:noFill/>
                </a:ln>
                <a:solidFill>
                  <a:srgbClr val="FFFFFF"/>
                </a:solidFill>
                <a:effectLst/>
                <a:uLnTx/>
                <a:uFillTx/>
                <a:latin typeface="Segoe UI"/>
                <a:ea typeface="+mn-ea"/>
                <a:cs typeface="Segoe UI"/>
              </a:rPr>
              <a:t>in  </a:t>
            </a:r>
            <a:r>
              <a:rPr kumimoji="0" sz="1600" b="0" i="0" u="none" strike="noStrike" kern="1200" cap="none" spc="-40" normalizeH="0" baseline="0" noProof="0" dirty="0">
                <a:ln>
                  <a:noFill/>
                </a:ln>
                <a:solidFill>
                  <a:srgbClr val="FFFFFF"/>
                </a:solidFill>
                <a:effectLst/>
                <a:uLnTx/>
                <a:uFillTx/>
                <a:latin typeface="Segoe UI"/>
                <a:ea typeface="+mn-ea"/>
                <a:cs typeface="Segoe UI"/>
              </a:rPr>
              <a:t>the</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data</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27965" marR="615950" lvl="0" indent="-227965" algn="r" defTabSz="914400" rtl="0" eaLnBrk="1" fontAlgn="auto" latinLnBrk="0" hangingPunct="1">
              <a:lnSpc>
                <a:spcPct val="100000"/>
              </a:lnSpc>
              <a:spcBef>
                <a:spcPts val="1200"/>
              </a:spcBef>
              <a:spcAft>
                <a:spcPts val="0"/>
              </a:spcAft>
              <a:buClrTx/>
              <a:buSzPct val="90625"/>
              <a:buFont typeface="Wingdings"/>
              <a:buChar char=""/>
              <a:tabLst>
                <a:tab pos="227965" algn="l"/>
                <a:tab pos="228600" algn="l"/>
              </a:tabLst>
              <a:defRPr/>
            </a:pPr>
            <a:r>
              <a:rPr kumimoji="0" sz="1600" b="0" i="0" u="none" strike="noStrike" kern="1200" cap="none" spc="-40" normalizeH="0" baseline="0" noProof="0" dirty="0">
                <a:ln>
                  <a:noFill/>
                </a:ln>
                <a:solidFill>
                  <a:srgbClr val="FFFFFF"/>
                </a:solidFill>
                <a:effectLst/>
                <a:uLnTx/>
                <a:uFillTx/>
                <a:latin typeface="Segoe UI"/>
                <a:ea typeface="+mn-ea"/>
                <a:cs typeface="Segoe UI"/>
              </a:rPr>
              <a:t>Less</a:t>
            </a:r>
            <a:r>
              <a:rPr kumimoji="0" sz="1600" b="0" i="0" u="none" strike="noStrike" kern="1200" cap="none" spc="-210"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human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0" marR="594995" lvl="0" indent="0" algn="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in</a:t>
            </a:r>
            <a:r>
              <a:rPr kumimoji="0" sz="1600" b="0" i="0" u="none" strike="noStrike" kern="1200" cap="none" spc="-70" normalizeH="0" baseline="0" noProof="0" dirty="0">
                <a:ln>
                  <a:noFill/>
                </a:ln>
                <a:solidFill>
                  <a:srgbClr val="FFFFFF"/>
                </a:solidFill>
                <a:effectLst/>
                <a:uLnTx/>
                <a:uFillTx/>
                <a:latin typeface="Segoe UI"/>
                <a:ea typeface="+mn-ea"/>
                <a:cs typeface="Segoe UI"/>
              </a:rPr>
              <a:t>t</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0" normalizeH="0" baseline="0" noProof="0" dirty="0">
                <a:ln>
                  <a:noFill/>
                </a:ln>
                <a:solidFill>
                  <a:srgbClr val="FFFFFF"/>
                </a:solidFill>
                <a:effectLst/>
                <a:uLnTx/>
                <a:uFillTx/>
                <a:latin typeface="Segoe UI"/>
                <a:ea typeface="+mn-ea"/>
                <a:cs typeface="Segoe UI"/>
              </a:rPr>
              <a:t>r</a:t>
            </a:r>
            <a:r>
              <a:rPr kumimoji="0" sz="1600" b="0" i="0" u="none" strike="noStrike" kern="1200" cap="none" spc="-60" normalizeH="0" baseline="0" noProof="0" dirty="0">
                <a:ln>
                  <a:noFill/>
                </a:ln>
                <a:solidFill>
                  <a:srgbClr val="FFFFFF"/>
                </a:solidFill>
                <a:effectLst/>
                <a:uLnTx/>
                <a:uFillTx/>
                <a:latin typeface="Segoe UI"/>
                <a:ea typeface="+mn-ea"/>
                <a:cs typeface="Segoe UI"/>
              </a:rPr>
              <a:t>v</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55" normalizeH="0" baseline="0" noProof="0" dirty="0">
                <a:ln>
                  <a:noFill/>
                </a:ln>
                <a:solidFill>
                  <a:srgbClr val="FFFFFF"/>
                </a:solidFill>
                <a:effectLst/>
                <a:uLnTx/>
                <a:uFillTx/>
                <a:latin typeface="Segoe UI"/>
                <a:ea typeface="+mn-ea"/>
                <a:cs typeface="Segoe UI"/>
              </a:rPr>
              <a:t>nti</a:t>
            </a:r>
            <a:r>
              <a:rPr kumimoji="0" sz="1600" b="0" i="0" u="none" strike="noStrike" kern="1200" cap="none" spc="-50" normalizeH="0" baseline="0" noProof="0" dirty="0">
                <a:ln>
                  <a:noFill/>
                </a:ln>
                <a:solidFill>
                  <a:srgbClr val="FFFFFF"/>
                </a:solidFill>
                <a:effectLst/>
                <a:uLnTx/>
                <a:uFillTx/>
                <a:latin typeface="Segoe UI"/>
                <a:ea typeface="+mn-ea"/>
                <a:cs typeface="Segoe UI"/>
              </a:rPr>
              <a:t>o</a:t>
            </a:r>
            <a:r>
              <a:rPr kumimoji="0" sz="1600" b="0" i="0" u="none" strike="noStrike" kern="1200" cap="none" spc="-5" normalizeH="0" baseline="0" noProof="0" dirty="0">
                <a:ln>
                  <a:noFill/>
                </a:ln>
                <a:solidFill>
                  <a:srgbClr val="FFFFFF"/>
                </a:solidFill>
                <a:effectLst/>
                <a:uLnTx/>
                <a:uFillTx/>
                <a:latin typeface="Segoe UI"/>
                <a:ea typeface="+mn-ea"/>
                <a:cs typeface="Segoe UI"/>
              </a:rPr>
              <a:t>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0" normalizeH="0" baseline="0" noProof="0" dirty="0">
                <a:ln>
                  <a:noFill/>
                </a:ln>
                <a:solidFill>
                  <a:srgbClr val="FFFFFF"/>
                </a:solidFill>
                <a:effectLst/>
                <a:uLnTx/>
                <a:uFillTx/>
                <a:latin typeface="Segoe UI"/>
                <a:ea typeface="+mn-ea"/>
                <a:cs typeface="Segoe UI"/>
              </a:rPr>
              <a:t>Harder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r>
              <a:rPr kumimoji="0" sz="1600" b="0" i="0" u="none" strike="noStrike" kern="1200" cap="none" spc="-165"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develop</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Faster </a:t>
            </a:r>
            <a:r>
              <a:rPr kumimoji="0" sz="1600" b="0" i="0" u="none" strike="noStrike" kern="1200" cap="none" spc="-35" normalizeH="0" baseline="0" noProof="0" dirty="0">
                <a:ln>
                  <a:noFill/>
                </a:ln>
                <a:solidFill>
                  <a:srgbClr val="FFFFFF"/>
                </a:solidFill>
                <a:effectLst/>
                <a:uLnTx/>
                <a:uFillTx/>
                <a:latin typeface="Segoe UI"/>
                <a:ea typeface="+mn-ea"/>
                <a:cs typeface="Segoe UI"/>
              </a:rPr>
              <a:t>to </a:t>
            </a:r>
            <a:r>
              <a:rPr kumimoji="0" sz="1600" b="0" i="0" u="none" strike="noStrike" kern="1200" cap="none" spc="-40" normalizeH="0" baseline="0" noProof="0" dirty="0">
                <a:ln>
                  <a:noFill/>
                </a:ln>
                <a:solidFill>
                  <a:srgbClr val="FFFFFF"/>
                </a:solidFill>
                <a:effectLst/>
                <a:uLnTx/>
                <a:uFillTx/>
                <a:latin typeface="Segoe UI"/>
                <a:ea typeface="+mn-ea"/>
                <a:cs typeface="Segoe UI"/>
              </a:rPr>
              <a:t>adapt</a:t>
            </a:r>
            <a:r>
              <a:rPr kumimoji="0" sz="1600" b="0" i="0" u="none" strike="noStrike" kern="1200" cap="none" spc="-27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35" normalizeH="0" baseline="0" noProof="0" dirty="0">
                <a:ln>
                  <a:noFill/>
                </a:ln>
                <a:solidFill>
                  <a:srgbClr val="FFFFFF"/>
                </a:solidFill>
                <a:effectLst/>
                <a:uLnTx/>
                <a:uFillTx/>
                <a:latin typeface="Segoe UI"/>
                <a:ea typeface="+mn-ea"/>
                <a:cs typeface="Segoe UI"/>
              </a:rPr>
              <a:t>new</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4948428" y="2170176"/>
            <a:ext cx="4801362" cy="179616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579364" y="2264664"/>
            <a:ext cx="2998469" cy="150964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173979" y="2395727"/>
            <a:ext cx="4295140" cy="1289685"/>
          </a:xfrm>
          <a:custGeom>
            <a:avLst/>
            <a:gdLst/>
            <a:ahLst/>
            <a:cxnLst/>
            <a:rect l="l" t="t" r="r" b="b"/>
            <a:pathLst>
              <a:path w="4295140" h="1289685">
                <a:moveTo>
                  <a:pt x="0" y="1289304"/>
                </a:moveTo>
                <a:lnTo>
                  <a:pt x="4294632" y="1289304"/>
                </a:lnTo>
                <a:lnTo>
                  <a:pt x="4294632" y="0"/>
                </a:lnTo>
                <a:lnTo>
                  <a:pt x="0" y="0"/>
                </a:lnTo>
                <a:lnTo>
                  <a:pt x="0" y="1289304"/>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5173979" y="2395727"/>
            <a:ext cx="4295140" cy="1289685"/>
          </a:xfrm>
          <a:prstGeom prst="rect">
            <a:avLst/>
          </a:prstGeom>
          <a:ln w="9525">
            <a:solidFill>
              <a:srgbClr val="0078D3"/>
            </a:solidFill>
          </a:ln>
        </p:spPr>
        <p:txBody>
          <a:bodyPr vert="horz" wrap="square" lIns="0" tIns="139065" rIns="0" bIns="0" rtlCol="0">
            <a:spAutoFit/>
          </a:bodyPr>
          <a:lstStyle/>
          <a:p>
            <a:pPr marL="732155" marR="0" lvl="0" indent="0" algn="l" defTabSz="914400" rtl="0" eaLnBrk="1" fontAlgn="auto" latinLnBrk="0" hangingPunct="1">
              <a:lnSpc>
                <a:spcPct val="100000"/>
              </a:lnSpc>
              <a:spcBef>
                <a:spcPts val="1095"/>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End </a:t>
            </a:r>
            <a:r>
              <a:rPr kumimoji="0" sz="1400" b="1" i="0" u="none" strike="noStrike" kern="1200" cap="none" spc="-5" normalizeH="0" baseline="0" noProof="0" dirty="0">
                <a:ln>
                  <a:noFill/>
                </a:ln>
                <a:solidFill>
                  <a:prstClr val="black"/>
                </a:solidFill>
                <a:effectLst/>
                <a:uLnTx/>
                <a:uFillTx/>
                <a:latin typeface="Segoe UI"/>
                <a:ea typeface="+mn-ea"/>
                <a:cs typeface="Segoe UI"/>
              </a:rPr>
              <a:t>user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Build feedback</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loops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End </a:t>
            </a:r>
            <a:r>
              <a:rPr kumimoji="0" sz="1400" b="0" i="0" u="none" strike="noStrike" kern="1200" cap="none" spc="0" normalizeH="0" baseline="0" noProof="0" dirty="0">
                <a:ln>
                  <a:noFill/>
                </a:ln>
                <a:solidFill>
                  <a:prstClr val="black"/>
                </a:solidFill>
                <a:effectLst/>
                <a:uLnTx/>
                <a:uFillTx/>
                <a:latin typeface="Segoe UI"/>
                <a:ea typeface="+mn-ea"/>
                <a:cs typeface="Segoe UI"/>
              </a:rPr>
              <a:t>users/admins/secops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10" normalizeH="0" baseline="0" noProof="0" dirty="0">
                <a:ln>
                  <a:noFill/>
                </a:ln>
                <a:solidFill>
                  <a:prstClr val="black"/>
                </a:solidFill>
                <a:effectLst/>
                <a:uLnTx/>
                <a:uFillTx/>
                <a:latin typeface="Segoe UI"/>
                <a:ea typeface="+mn-ea"/>
                <a:cs typeface="Segoe UI"/>
              </a:rPr>
              <a:t>Remove</a:t>
            </a:r>
            <a:r>
              <a:rPr kumimoji="0" sz="1400" b="0" i="0" u="none" strike="noStrike" kern="1200" cap="none" spc="-5" normalizeH="0" baseline="0" noProof="0" dirty="0">
                <a:ln>
                  <a:noFill/>
                </a:ln>
                <a:solidFill>
                  <a:prstClr val="black"/>
                </a:solidFill>
                <a:effectLst/>
                <a:uLnTx/>
                <a:uFillTx/>
                <a:latin typeface="Segoe UI"/>
                <a:ea typeface="+mn-ea"/>
                <a:cs typeface="Segoe UI"/>
              </a:rPr>
              <a:t> errors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p:nvPr/>
        </p:nvSpPr>
        <p:spPr>
          <a:xfrm>
            <a:off x="4527803" y="2318004"/>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53355" y="2543555"/>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8"/>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6"/>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8"/>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53355" y="2543555"/>
            <a:ext cx="995680" cy="996950"/>
          </a:xfrm>
          <a:custGeom>
            <a:avLst/>
            <a:gdLst/>
            <a:ahLst/>
            <a:cxnLst/>
            <a:rect l="l" t="t" r="r" b="b"/>
            <a:pathLst>
              <a:path w="995679" h="996950">
                <a:moveTo>
                  <a:pt x="0" y="498348"/>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8"/>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6"/>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48428" y="3637788"/>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579364" y="3733800"/>
            <a:ext cx="3042792" cy="150964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5893434" y="3991102"/>
            <a:ext cx="147510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Segoe UI"/>
                <a:ea typeface="+mn-ea"/>
                <a:cs typeface="Segoe UI"/>
              </a:rPr>
              <a:t>Expert</a:t>
            </a:r>
            <a:r>
              <a:rPr kumimoji="0" sz="1400" b="1" i="0" u="none" strike="noStrike" kern="1200" cap="none" spc="-60" normalizeH="0" baseline="0" noProof="0" dirty="0">
                <a:ln>
                  <a:noFill/>
                </a:ln>
                <a:solidFill>
                  <a:prstClr val="black"/>
                </a:solidFill>
                <a:effectLst/>
                <a:uLnTx/>
                <a:uFillTx/>
                <a:latin typeface="Segoe UI"/>
                <a:ea typeface="+mn-ea"/>
                <a:cs typeface="Segoe UI"/>
              </a:rPr>
              <a:t>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6" name="object 26"/>
          <p:cNvSpPr txBox="1"/>
          <p:nvPr/>
        </p:nvSpPr>
        <p:spPr>
          <a:xfrm>
            <a:off x="5893434" y="4204842"/>
            <a:ext cx="2357755" cy="666115"/>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Security</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researchers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Customer</a:t>
            </a:r>
            <a:r>
              <a:rPr kumimoji="0" sz="1400" b="0" i="0" u="none" strike="noStrike" kern="1200" cap="none" spc="-3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support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Dedicated </a:t>
            </a:r>
            <a:r>
              <a:rPr kumimoji="0" sz="1400" b="0" i="0" u="none" strike="noStrike" kern="1200" cap="none" spc="0" normalizeH="0" baseline="0" noProof="0" dirty="0">
                <a:ln>
                  <a:noFill/>
                </a:ln>
                <a:solidFill>
                  <a:prstClr val="black"/>
                </a:solidFill>
                <a:effectLst/>
                <a:uLnTx/>
                <a:uFillTx/>
                <a:latin typeface="Segoe UI"/>
                <a:ea typeface="+mn-ea"/>
                <a:cs typeface="Segoe UI"/>
              </a:rPr>
              <a:t>human</a:t>
            </a:r>
            <a:r>
              <a:rPr kumimoji="0" sz="1400" b="0" i="0" u="none" strike="noStrike" kern="1200" cap="none" spc="-55"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labelers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7" name="object 27"/>
          <p:cNvSpPr/>
          <p:nvPr/>
        </p:nvSpPr>
        <p:spPr>
          <a:xfrm>
            <a:off x="4527803" y="3787140"/>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753355" y="4012691"/>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7"/>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5"/>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7"/>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753355" y="4012691"/>
            <a:ext cx="995680" cy="996950"/>
          </a:xfrm>
          <a:custGeom>
            <a:avLst/>
            <a:gdLst/>
            <a:ahLst/>
            <a:cxnLst/>
            <a:rect l="l" t="t" r="r" b="b"/>
            <a:pathLst>
              <a:path w="995679" h="996950">
                <a:moveTo>
                  <a:pt x="0" y="498347"/>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7"/>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5"/>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7"/>
                </a:lnTo>
                <a:close/>
              </a:path>
            </a:pathLst>
          </a:custGeom>
          <a:ln w="952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948428" y="5047453"/>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579364" y="5324855"/>
            <a:ext cx="4063745" cy="129616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173979" y="52730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5173979" y="5273040"/>
            <a:ext cx="4295140" cy="1290955"/>
          </a:xfrm>
          <a:prstGeom prst="rect">
            <a:avLst/>
          </a:prstGeom>
          <a:ln w="9525">
            <a:solidFill>
              <a:srgbClr val="0078D3"/>
            </a:solidFill>
          </a:ln>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73215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Autogenerated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0" normalizeH="0" baseline="0" noProof="0" dirty="0">
                <a:ln>
                  <a:noFill/>
                </a:ln>
                <a:solidFill>
                  <a:prstClr val="black"/>
                </a:solidFill>
                <a:effectLst/>
                <a:uLnTx/>
                <a:uFillTx/>
                <a:latin typeface="Segoe UI"/>
                <a:ea typeface="+mn-ea"/>
                <a:cs typeface="Segoe UI"/>
              </a:rPr>
              <a:t>High quality </a:t>
            </a:r>
            <a:r>
              <a:rPr kumimoji="0" sz="1400" b="0" i="0" u="none" strike="noStrike" kern="1200" cap="none" spc="-5" normalizeH="0" baseline="0" noProof="0" dirty="0">
                <a:ln>
                  <a:noFill/>
                </a:ln>
                <a:solidFill>
                  <a:prstClr val="black"/>
                </a:solidFill>
                <a:effectLst/>
                <a:uLnTx/>
                <a:uFillTx/>
                <a:latin typeface="Segoe UI"/>
                <a:ea typeface="+mn-ea"/>
                <a:cs typeface="Segoe UI"/>
              </a:rPr>
              <a:t>heuristic-based</a:t>
            </a:r>
            <a:r>
              <a:rPr kumimoji="0" sz="1400" b="0" i="0" u="none" strike="noStrike" kern="1200" cap="none" spc="-3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detections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Detections from </a:t>
            </a:r>
            <a:r>
              <a:rPr kumimoji="0" sz="1400" b="0" i="0" u="none" strike="noStrike" kern="1200" cap="none" spc="0" normalizeH="0" baseline="0" noProof="0" dirty="0">
                <a:ln>
                  <a:noFill/>
                </a:ln>
                <a:solidFill>
                  <a:prstClr val="black"/>
                </a:solidFill>
                <a:effectLst/>
                <a:uLnTx/>
                <a:uFillTx/>
                <a:latin typeface="Segoe UI"/>
                <a:ea typeface="+mn-ea"/>
                <a:cs typeface="Segoe UI"/>
              </a:rPr>
              <a:t>other first</a:t>
            </a:r>
            <a:r>
              <a:rPr kumimoji="0" sz="1400" b="0" i="0" u="none" strike="noStrike" kern="1200" cap="none" spc="-2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parties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527803" y="5196814"/>
            <a:ext cx="1501775" cy="150177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4753355" y="5422391"/>
            <a:ext cx="995680" cy="995680"/>
          </a:xfrm>
          <a:custGeom>
            <a:avLst/>
            <a:gdLst/>
            <a:ahLst/>
            <a:cxnLst/>
            <a:rect l="l" t="t" r="r" b="b"/>
            <a:pathLst>
              <a:path w="995679" h="995679">
                <a:moveTo>
                  <a:pt x="497586" y="0"/>
                </a:moveTo>
                <a:lnTo>
                  <a:pt x="449662" y="2277"/>
                </a:lnTo>
                <a:lnTo>
                  <a:pt x="403027" y="8971"/>
                </a:lnTo>
                <a:lnTo>
                  <a:pt x="357891" y="19874"/>
                </a:lnTo>
                <a:lnTo>
                  <a:pt x="314461" y="34775"/>
                </a:lnTo>
                <a:lnTo>
                  <a:pt x="272946" y="53468"/>
                </a:lnTo>
                <a:lnTo>
                  <a:pt x="233554" y="75743"/>
                </a:lnTo>
                <a:lnTo>
                  <a:pt x="196494" y="101393"/>
                </a:lnTo>
                <a:lnTo>
                  <a:pt x="161974" y="130207"/>
                </a:lnTo>
                <a:lnTo>
                  <a:pt x="130203" y="161979"/>
                </a:lnTo>
                <a:lnTo>
                  <a:pt x="101389" y="196499"/>
                </a:lnTo>
                <a:lnTo>
                  <a:pt x="75740" y="233560"/>
                </a:lnTo>
                <a:lnTo>
                  <a:pt x="53466" y="272952"/>
                </a:lnTo>
                <a:lnTo>
                  <a:pt x="34774" y="314466"/>
                </a:lnTo>
                <a:lnTo>
                  <a:pt x="19873" y="357896"/>
                </a:lnTo>
                <a:lnTo>
                  <a:pt x="8971" y="403031"/>
                </a:lnTo>
                <a:lnTo>
                  <a:pt x="2277" y="449664"/>
                </a:lnTo>
                <a:lnTo>
                  <a:pt x="0" y="497586"/>
                </a:lnTo>
                <a:lnTo>
                  <a:pt x="2277" y="545505"/>
                </a:lnTo>
                <a:lnTo>
                  <a:pt x="8971" y="592137"/>
                </a:lnTo>
                <a:lnTo>
                  <a:pt x="19873" y="637271"/>
                </a:lnTo>
                <a:lnTo>
                  <a:pt x="34774" y="680699"/>
                </a:lnTo>
                <a:lnTo>
                  <a:pt x="53466" y="722214"/>
                </a:lnTo>
                <a:lnTo>
                  <a:pt x="75740" y="761606"/>
                </a:lnTo>
                <a:lnTo>
                  <a:pt x="101389" y="798666"/>
                </a:lnTo>
                <a:lnTo>
                  <a:pt x="130203" y="833187"/>
                </a:lnTo>
                <a:lnTo>
                  <a:pt x="161974" y="864959"/>
                </a:lnTo>
                <a:lnTo>
                  <a:pt x="196494" y="893774"/>
                </a:lnTo>
                <a:lnTo>
                  <a:pt x="233554" y="919424"/>
                </a:lnTo>
                <a:lnTo>
                  <a:pt x="272946" y="941700"/>
                </a:lnTo>
                <a:lnTo>
                  <a:pt x="314461" y="960394"/>
                </a:lnTo>
                <a:lnTo>
                  <a:pt x="357891" y="975296"/>
                </a:lnTo>
                <a:lnTo>
                  <a:pt x="403027" y="986199"/>
                </a:lnTo>
                <a:lnTo>
                  <a:pt x="449662" y="992894"/>
                </a:lnTo>
                <a:lnTo>
                  <a:pt x="497586" y="995172"/>
                </a:lnTo>
                <a:lnTo>
                  <a:pt x="545509" y="992894"/>
                </a:lnTo>
                <a:lnTo>
                  <a:pt x="592144" y="986199"/>
                </a:lnTo>
                <a:lnTo>
                  <a:pt x="637280" y="975296"/>
                </a:lnTo>
                <a:lnTo>
                  <a:pt x="680710" y="960394"/>
                </a:lnTo>
                <a:lnTo>
                  <a:pt x="722225" y="941700"/>
                </a:lnTo>
                <a:lnTo>
                  <a:pt x="761617" y="919424"/>
                </a:lnTo>
                <a:lnTo>
                  <a:pt x="798677" y="893774"/>
                </a:lnTo>
                <a:lnTo>
                  <a:pt x="833197" y="864959"/>
                </a:lnTo>
                <a:lnTo>
                  <a:pt x="864968" y="833187"/>
                </a:lnTo>
                <a:lnTo>
                  <a:pt x="893782" y="798666"/>
                </a:lnTo>
                <a:lnTo>
                  <a:pt x="919431" y="761606"/>
                </a:lnTo>
                <a:lnTo>
                  <a:pt x="941705" y="722214"/>
                </a:lnTo>
                <a:lnTo>
                  <a:pt x="960397" y="680699"/>
                </a:lnTo>
                <a:lnTo>
                  <a:pt x="975298" y="637271"/>
                </a:lnTo>
                <a:lnTo>
                  <a:pt x="986200" y="592137"/>
                </a:lnTo>
                <a:lnTo>
                  <a:pt x="992894" y="545505"/>
                </a:lnTo>
                <a:lnTo>
                  <a:pt x="995172" y="497586"/>
                </a:lnTo>
                <a:lnTo>
                  <a:pt x="992894" y="449664"/>
                </a:lnTo>
                <a:lnTo>
                  <a:pt x="986200" y="403031"/>
                </a:lnTo>
                <a:lnTo>
                  <a:pt x="975298" y="357896"/>
                </a:lnTo>
                <a:lnTo>
                  <a:pt x="960397" y="314466"/>
                </a:lnTo>
                <a:lnTo>
                  <a:pt x="941705" y="272952"/>
                </a:lnTo>
                <a:lnTo>
                  <a:pt x="919431" y="233560"/>
                </a:lnTo>
                <a:lnTo>
                  <a:pt x="893782" y="196499"/>
                </a:lnTo>
                <a:lnTo>
                  <a:pt x="864968" y="161979"/>
                </a:lnTo>
                <a:lnTo>
                  <a:pt x="833197" y="130207"/>
                </a:lnTo>
                <a:lnTo>
                  <a:pt x="798677" y="101393"/>
                </a:lnTo>
                <a:lnTo>
                  <a:pt x="761617" y="75743"/>
                </a:lnTo>
                <a:lnTo>
                  <a:pt x="722225" y="53468"/>
                </a:lnTo>
                <a:lnTo>
                  <a:pt x="680710" y="34775"/>
                </a:lnTo>
                <a:lnTo>
                  <a:pt x="637280" y="19874"/>
                </a:lnTo>
                <a:lnTo>
                  <a:pt x="592144" y="8971"/>
                </a:lnTo>
                <a:lnTo>
                  <a:pt x="545509" y="2277"/>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4753355" y="5422391"/>
            <a:ext cx="995680" cy="995680"/>
          </a:xfrm>
          <a:custGeom>
            <a:avLst/>
            <a:gdLst/>
            <a:ahLst/>
            <a:cxnLst/>
            <a:rect l="l" t="t" r="r" b="b"/>
            <a:pathLst>
              <a:path w="995679" h="995679">
                <a:moveTo>
                  <a:pt x="0" y="497586"/>
                </a:moveTo>
                <a:lnTo>
                  <a:pt x="2277" y="449664"/>
                </a:lnTo>
                <a:lnTo>
                  <a:pt x="8971" y="403031"/>
                </a:lnTo>
                <a:lnTo>
                  <a:pt x="19873" y="357896"/>
                </a:lnTo>
                <a:lnTo>
                  <a:pt x="34774" y="314466"/>
                </a:lnTo>
                <a:lnTo>
                  <a:pt x="53466" y="272952"/>
                </a:lnTo>
                <a:lnTo>
                  <a:pt x="75740" y="233560"/>
                </a:lnTo>
                <a:lnTo>
                  <a:pt x="101389" y="196499"/>
                </a:lnTo>
                <a:lnTo>
                  <a:pt x="130203" y="161979"/>
                </a:lnTo>
                <a:lnTo>
                  <a:pt x="161974" y="130207"/>
                </a:lnTo>
                <a:lnTo>
                  <a:pt x="196494" y="101393"/>
                </a:lnTo>
                <a:lnTo>
                  <a:pt x="233554" y="75743"/>
                </a:lnTo>
                <a:lnTo>
                  <a:pt x="272946" y="53468"/>
                </a:lnTo>
                <a:lnTo>
                  <a:pt x="314461" y="34775"/>
                </a:lnTo>
                <a:lnTo>
                  <a:pt x="357891" y="19874"/>
                </a:lnTo>
                <a:lnTo>
                  <a:pt x="403027" y="8971"/>
                </a:lnTo>
                <a:lnTo>
                  <a:pt x="449662" y="2277"/>
                </a:lnTo>
                <a:lnTo>
                  <a:pt x="497586" y="0"/>
                </a:lnTo>
                <a:lnTo>
                  <a:pt x="545509" y="2277"/>
                </a:lnTo>
                <a:lnTo>
                  <a:pt x="592144" y="8971"/>
                </a:lnTo>
                <a:lnTo>
                  <a:pt x="637280" y="19874"/>
                </a:lnTo>
                <a:lnTo>
                  <a:pt x="680710" y="34775"/>
                </a:lnTo>
                <a:lnTo>
                  <a:pt x="722225" y="53468"/>
                </a:lnTo>
                <a:lnTo>
                  <a:pt x="761617" y="75743"/>
                </a:lnTo>
                <a:lnTo>
                  <a:pt x="798677" y="101393"/>
                </a:lnTo>
                <a:lnTo>
                  <a:pt x="833197" y="130207"/>
                </a:lnTo>
                <a:lnTo>
                  <a:pt x="864968" y="161979"/>
                </a:lnTo>
                <a:lnTo>
                  <a:pt x="893782" y="196499"/>
                </a:lnTo>
                <a:lnTo>
                  <a:pt x="919431" y="233560"/>
                </a:lnTo>
                <a:lnTo>
                  <a:pt x="941705" y="272952"/>
                </a:lnTo>
                <a:lnTo>
                  <a:pt x="960397" y="314466"/>
                </a:lnTo>
                <a:lnTo>
                  <a:pt x="975298" y="357896"/>
                </a:lnTo>
                <a:lnTo>
                  <a:pt x="986200" y="403031"/>
                </a:lnTo>
                <a:lnTo>
                  <a:pt x="992894" y="449664"/>
                </a:lnTo>
                <a:lnTo>
                  <a:pt x="995172" y="497586"/>
                </a:lnTo>
                <a:lnTo>
                  <a:pt x="992894" y="545505"/>
                </a:lnTo>
                <a:lnTo>
                  <a:pt x="986200" y="592137"/>
                </a:lnTo>
                <a:lnTo>
                  <a:pt x="975298" y="637271"/>
                </a:lnTo>
                <a:lnTo>
                  <a:pt x="960397" y="680699"/>
                </a:lnTo>
                <a:lnTo>
                  <a:pt x="941705" y="722214"/>
                </a:lnTo>
                <a:lnTo>
                  <a:pt x="919431" y="761606"/>
                </a:lnTo>
                <a:lnTo>
                  <a:pt x="893782" y="798666"/>
                </a:lnTo>
                <a:lnTo>
                  <a:pt x="864968" y="833187"/>
                </a:lnTo>
                <a:lnTo>
                  <a:pt x="833197" y="864959"/>
                </a:lnTo>
                <a:lnTo>
                  <a:pt x="798677" y="893774"/>
                </a:lnTo>
                <a:lnTo>
                  <a:pt x="761617" y="919424"/>
                </a:lnTo>
                <a:lnTo>
                  <a:pt x="722225" y="941700"/>
                </a:lnTo>
                <a:lnTo>
                  <a:pt x="680710" y="960394"/>
                </a:lnTo>
                <a:lnTo>
                  <a:pt x="637280" y="975296"/>
                </a:lnTo>
                <a:lnTo>
                  <a:pt x="592144" y="986199"/>
                </a:lnTo>
                <a:lnTo>
                  <a:pt x="545509" y="992894"/>
                </a:lnTo>
                <a:lnTo>
                  <a:pt x="497586" y="995172"/>
                </a:lnTo>
                <a:lnTo>
                  <a:pt x="449662" y="992894"/>
                </a:lnTo>
                <a:lnTo>
                  <a:pt x="403027" y="986199"/>
                </a:lnTo>
                <a:lnTo>
                  <a:pt x="357891" y="975296"/>
                </a:lnTo>
                <a:lnTo>
                  <a:pt x="314461" y="960394"/>
                </a:lnTo>
                <a:lnTo>
                  <a:pt x="272946" y="941700"/>
                </a:lnTo>
                <a:lnTo>
                  <a:pt x="233554" y="919424"/>
                </a:lnTo>
                <a:lnTo>
                  <a:pt x="196494" y="893774"/>
                </a:lnTo>
                <a:lnTo>
                  <a:pt x="161974" y="864959"/>
                </a:lnTo>
                <a:lnTo>
                  <a:pt x="130203" y="833187"/>
                </a:lnTo>
                <a:lnTo>
                  <a:pt x="101389" y="798666"/>
                </a:lnTo>
                <a:lnTo>
                  <a:pt x="75740" y="761606"/>
                </a:lnTo>
                <a:lnTo>
                  <a:pt x="53466" y="722214"/>
                </a:lnTo>
                <a:lnTo>
                  <a:pt x="34774" y="680699"/>
                </a:lnTo>
                <a:lnTo>
                  <a:pt x="19873" y="637271"/>
                </a:lnTo>
                <a:lnTo>
                  <a:pt x="8971" y="592137"/>
                </a:lnTo>
                <a:lnTo>
                  <a:pt x="2277" y="545505"/>
                </a:lnTo>
                <a:lnTo>
                  <a:pt x="0" y="49758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401153" y="2832148"/>
            <a:ext cx="59690" cy="59690"/>
          </a:xfrm>
          <a:custGeom>
            <a:avLst/>
            <a:gdLst/>
            <a:ahLst/>
            <a:cxnLst/>
            <a:rect l="l" t="t" r="r" b="b"/>
            <a:pathLst>
              <a:path w="59689" h="59689">
                <a:moveTo>
                  <a:pt x="59185" y="0"/>
                </a:moveTo>
                <a:lnTo>
                  <a:pt x="0" y="0"/>
                </a:lnTo>
                <a:lnTo>
                  <a:pt x="17369" y="11628"/>
                </a:lnTo>
                <a:lnTo>
                  <a:pt x="33288" y="25369"/>
                </a:lnTo>
                <a:lnTo>
                  <a:pt x="47358" y="41221"/>
                </a:lnTo>
                <a:lnTo>
                  <a:pt x="59185" y="59185"/>
                </a:lnTo>
                <a:lnTo>
                  <a:pt x="5918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446241" y="3035063"/>
            <a:ext cx="14604" cy="22860"/>
          </a:xfrm>
          <a:custGeom>
            <a:avLst/>
            <a:gdLst/>
            <a:ahLst/>
            <a:cxnLst/>
            <a:rect l="l" t="t" r="r" b="b"/>
            <a:pathLst>
              <a:path w="14604" h="22860">
                <a:moveTo>
                  <a:pt x="14097" y="0"/>
                </a:moveTo>
                <a:lnTo>
                  <a:pt x="10698" y="6096"/>
                </a:lnTo>
                <a:lnTo>
                  <a:pt x="7041" y="11799"/>
                </a:lnTo>
                <a:lnTo>
                  <a:pt x="3387" y="17239"/>
                </a:lnTo>
                <a:lnTo>
                  <a:pt x="0" y="22544"/>
                </a:lnTo>
                <a:lnTo>
                  <a:pt x="14097" y="22544"/>
                </a:lnTo>
                <a:lnTo>
                  <a:pt x="140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971348" y="2832148"/>
            <a:ext cx="285115" cy="338455"/>
          </a:xfrm>
          <a:custGeom>
            <a:avLst/>
            <a:gdLst/>
            <a:ahLst/>
            <a:cxnLst/>
            <a:rect l="l" t="t" r="r" b="b"/>
            <a:pathLst>
              <a:path w="285114" h="338455">
                <a:moveTo>
                  <a:pt x="284647" y="0"/>
                </a:moveTo>
                <a:lnTo>
                  <a:pt x="0" y="0"/>
                </a:lnTo>
                <a:lnTo>
                  <a:pt x="0" y="338197"/>
                </a:lnTo>
                <a:lnTo>
                  <a:pt x="225462" y="338198"/>
                </a:lnTo>
                <a:lnTo>
                  <a:pt x="225462" y="300149"/>
                </a:lnTo>
                <a:lnTo>
                  <a:pt x="225947" y="292746"/>
                </a:lnTo>
                <a:lnTo>
                  <a:pt x="242991" y="252127"/>
                </a:lnTo>
                <a:lnTo>
                  <a:pt x="252249" y="243779"/>
                </a:lnTo>
                <a:lnTo>
                  <a:pt x="255064" y="240964"/>
                </a:lnTo>
                <a:lnTo>
                  <a:pt x="235088" y="218641"/>
                </a:lnTo>
                <a:lnTo>
                  <a:pt x="220002" y="192351"/>
                </a:lnTo>
                <a:lnTo>
                  <a:pt x="210467" y="162887"/>
                </a:lnTo>
                <a:lnTo>
                  <a:pt x="207142" y="131040"/>
                </a:lnTo>
                <a:lnTo>
                  <a:pt x="212714" y="90358"/>
                </a:lnTo>
                <a:lnTo>
                  <a:pt x="228459" y="53898"/>
                </a:lnTo>
                <a:lnTo>
                  <a:pt x="252922" y="23249"/>
                </a:lnTo>
                <a:lnTo>
                  <a:pt x="28464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5216540" y="2850468"/>
            <a:ext cx="224069" cy="20713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5234860" y="2944887"/>
            <a:ext cx="263525" cy="375285"/>
          </a:xfrm>
          <a:custGeom>
            <a:avLst/>
            <a:gdLst/>
            <a:ahLst/>
            <a:cxnLst/>
            <a:rect l="l" t="t" r="r" b="b"/>
            <a:pathLst>
              <a:path w="263525" h="375285">
                <a:moveTo>
                  <a:pt x="38048" y="149361"/>
                </a:moveTo>
                <a:lnTo>
                  <a:pt x="32417" y="149361"/>
                </a:lnTo>
                <a:lnTo>
                  <a:pt x="29601" y="150768"/>
                </a:lnTo>
                <a:lnTo>
                  <a:pt x="25359" y="152176"/>
                </a:lnTo>
                <a:lnTo>
                  <a:pt x="23951" y="152176"/>
                </a:lnTo>
                <a:lnTo>
                  <a:pt x="22544" y="153584"/>
                </a:lnTo>
                <a:lnTo>
                  <a:pt x="18320" y="154992"/>
                </a:lnTo>
                <a:lnTo>
                  <a:pt x="14097" y="157808"/>
                </a:lnTo>
                <a:lnTo>
                  <a:pt x="11281" y="160642"/>
                </a:lnTo>
                <a:lnTo>
                  <a:pt x="7039" y="164866"/>
                </a:lnTo>
                <a:lnTo>
                  <a:pt x="4223" y="169089"/>
                </a:lnTo>
                <a:lnTo>
                  <a:pt x="0" y="181778"/>
                </a:lnTo>
                <a:lnTo>
                  <a:pt x="0" y="243779"/>
                </a:lnTo>
                <a:lnTo>
                  <a:pt x="5353" y="283210"/>
                </a:lnTo>
                <a:lnTo>
                  <a:pt x="22370" y="317932"/>
                </a:lnTo>
                <a:lnTo>
                  <a:pt x="58129" y="352985"/>
                </a:lnTo>
                <a:lnTo>
                  <a:pt x="104634" y="372538"/>
                </a:lnTo>
                <a:lnTo>
                  <a:pt x="131059" y="374827"/>
                </a:lnTo>
                <a:lnTo>
                  <a:pt x="144557" y="374277"/>
                </a:lnTo>
                <a:lnTo>
                  <a:pt x="183186" y="364963"/>
                </a:lnTo>
                <a:lnTo>
                  <a:pt x="224051" y="336780"/>
                </a:lnTo>
                <a:lnTo>
                  <a:pt x="252245" y="295914"/>
                </a:lnTo>
                <a:lnTo>
                  <a:pt x="261920" y="262094"/>
                </a:lnTo>
                <a:lnTo>
                  <a:pt x="50738" y="262094"/>
                </a:lnTo>
                <a:lnTo>
                  <a:pt x="46495" y="260686"/>
                </a:lnTo>
                <a:lnTo>
                  <a:pt x="42272" y="257867"/>
                </a:lnTo>
                <a:lnTo>
                  <a:pt x="39456" y="253639"/>
                </a:lnTo>
                <a:lnTo>
                  <a:pt x="38048" y="249412"/>
                </a:lnTo>
                <a:lnTo>
                  <a:pt x="38048" y="149361"/>
                </a:lnTo>
                <a:close/>
              </a:path>
              <a:path w="263525" h="375285">
                <a:moveTo>
                  <a:pt x="98641" y="0"/>
                </a:moveTo>
                <a:lnTo>
                  <a:pt x="88786" y="0"/>
                </a:lnTo>
                <a:lnTo>
                  <a:pt x="84544" y="1407"/>
                </a:lnTo>
                <a:lnTo>
                  <a:pt x="80321" y="5631"/>
                </a:lnTo>
                <a:lnTo>
                  <a:pt x="76097" y="8446"/>
                </a:lnTo>
                <a:lnTo>
                  <a:pt x="74689" y="14078"/>
                </a:lnTo>
                <a:lnTo>
                  <a:pt x="74690" y="249412"/>
                </a:lnTo>
                <a:lnTo>
                  <a:pt x="73282" y="253639"/>
                </a:lnTo>
                <a:lnTo>
                  <a:pt x="66224" y="260686"/>
                </a:lnTo>
                <a:lnTo>
                  <a:pt x="60592" y="262094"/>
                </a:lnTo>
                <a:lnTo>
                  <a:pt x="261920" y="262094"/>
                </a:lnTo>
                <a:lnTo>
                  <a:pt x="262738" y="257274"/>
                </a:lnTo>
                <a:lnTo>
                  <a:pt x="263507" y="243779"/>
                </a:lnTo>
                <a:lnTo>
                  <a:pt x="263507" y="163458"/>
                </a:lnTo>
                <a:lnTo>
                  <a:pt x="257876" y="154992"/>
                </a:lnTo>
                <a:lnTo>
                  <a:pt x="249429" y="149361"/>
                </a:lnTo>
                <a:lnTo>
                  <a:pt x="112738" y="149361"/>
                </a:lnTo>
                <a:lnTo>
                  <a:pt x="112738" y="14078"/>
                </a:lnTo>
                <a:lnTo>
                  <a:pt x="111330" y="8446"/>
                </a:lnTo>
                <a:lnTo>
                  <a:pt x="107107" y="5631"/>
                </a:lnTo>
                <a:lnTo>
                  <a:pt x="102865" y="1407"/>
                </a:lnTo>
                <a:lnTo>
                  <a:pt x="98641"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144601" y="4346886"/>
            <a:ext cx="227316" cy="93802"/>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5098466" y="4531083"/>
            <a:ext cx="320040" cy="273050"/>
          </a:xfrm>
          <a:custGeom>
            <a:avLst/>
            <a:gdLst/>
            <a:ahLst/>
            <a:cxnLst/>
            <a:rect l="l" t="t" r="r" b="b"/>
            <a:pathLst>
              <a:path w="320039" h="273050">
                <a:moveTo>
                  <a:pt x="319597" y="0"/>
                </a:moveTo>
                <a:lnTo>
                  <a:pt x="0" y="0"/>
                </a:lnTo>
                <a:lnTo>
                  <a:pt x="0" y="272862"/>
                </a:lnTo>
                <a:lnTo>
                  <a:pt x="319597" y="272862"/>
                </a:lnTo>
                <a:lnTo>
                  <a:pt x="3195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5007885" y="4508910"/>
            <a:ext cx="501015" cy="0"/>
          </a:xfrm>
          <a:custGeom>
            <a:avLst/>
            <a:gdLst/>
            <a:ahLst/>
            <a:cxnLst/>
            <a:rect l="l" t="t" r="r" b="b"/>
            <a:pathLst>
              <a:path w="501014">
                <a:moveTo>
                  <a:pt x="0" y="0"/>
                </a:moveTo>
                <a:lnTo>
                  <a:pt x="500763" y="0"/>
                </a:lnTo>
              </a:path>
            </a:pathLst>
          </a:custGeom>
          <a:ln w="44345">
            <a:solidFill>
              <a:srgbClr val="C1C1C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190747" y="4189974"/>
            <a:ext cx="136731" cy="136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4896029" y="5653033"/>
            <a:ext cx="615315" cy="554990"/>
          </a:xfrm>
          <a:custGeom>
            <a:avLst/>
            <a:gdLst/>
            <a:ahLst/>
            <a:cxnLst/>
            <a:rect l="l" t="t" r="r" b="b"/>
            <a:pathLst>
              <a:path w="615314" h="554989">
                <a:moveTo>
                  <a:pt x="415041" y="290829"/>
                </a:moveTo>
                <a:lnTo>
                  <a:pt x="391121" y="290829"/>
                </a:lnTo>
                <a:lnTo>
                  <a:pt x="391122" y="462279"/>
                </a:lnTo>
                <a:lnTo>
                  <a:pt x="394526" y="478789"/>
                </a:lnTo>
                <a:lnTo>
                  <a:pt x="403809" y="492759"/>
                </a:lnTo>
                <a:lnTo>
                  <a:pt x="417577" y="502919"/>
                </a:lnTo>
                <a:lnTo>
                  <a:pt x="434436" y="505459"/>
                </a:lnTo>
                <a:lnTo>
                  <a:pt x="489387" y="505459"/>
                </a:lnTo>
                <a:lnTo>
                  <a:pt x="496891" y="525779"/>
                </a:lnTo>
                <a:lnTo>
                  <a:pt x="510635" y="541019"/>
                </a:lnTo>
                <a:lnTo>
                  <a:pt x="529107" y="552449"/>
                </a:lnTo>
                <a:lnTo>
                  <a:pt x="550792" y="554989"/>
                </a:lnTo>
                <a:lnTo>
                  <a:pt x="575419" y="551179"/>
                </a:lnTo>
                <a:lnTo>
                  <a:pt x="595562" y="537209"/>
                </a:lnTo>
                <a:lnTo>
                  <a:pt x="598961" y="532129"/>
                </a:lnTo>
                <a:lnTo>
                  <a:pt x="550792" y="532129"/>
                </a:lnTo>
                <a:lnTo>
                  <a:pt x="535733" y="528319"/>
                </a:lnTo>
                <a:lnTo>
                  <a:pt x="523403" y="520699"/>
                </a:lnTo>
                <a:lnTo>
                  <a:pt x="515073" y="507999"/>
                </a:lnTo>
                <a:lnTo>
                  <a:pt x="512014" y="492759"/>
                </a:lnTo>
                <a:lnTo>
                  <a:pt x="514563" y="480059"/>
                </a:lnTo>
                <a:lnTo>
                  <a:pt x="433790" y="480059"/>
                </a:lnTo>
                <a:lnTo>
                  <a:pt x="426496" y="478789"/>
                </a:lnTo>
                <a:lnTo>
                  <a:pt x="420537" y="474979"/>
                </a:lnTo>
                <a:lnTo>
                  <a:pt x="416516" y="468629"/>
                </a:lnTo>
                <a:lnTo>
                  <a:pt x="415041" y="461009"/>
                </a:lnTo>
                <a:lnTo>
                  <a:pt x="415041" y="290829"/>
                </a:lnTo>
                <a:close/>
              </a:path>
              <a:path w="615314" h="554989">
                <a:moveTo>
                  <a:pt x="600660" y="454659"/>
                </a:moveTo>
                <a:lnTo>
                  <a:pt x="550792" y="454659"/>
                </a:lnTo>
                <a:lnTo>
                  <a:pt x="565853" y="457199"/>
                </a:lnTo>
                <a:lnTo>
                  <a:pt x="578187" y="466089"/>
                </a:lnTo>
                <a:lnTo>
                  <a:pt x="586521" y="477519"/>
                </a:lnTo>
                <a:lnTo>
                  <a:pt x="589582" y="492759"/>
                </a:lnTo>
                <a:lnTo>
                  <a:pt x="586521" y="507999"/>
                </a:lnTo>
                <a:lnTo>
                  <a:pt x="578187" y="520699"/>
                </a:lnTo>
                <a:lnTo>
                  <a:pt x="565854" y="528319"/>
                </a:lnTo>
                <a:lnTo>
                  <a:pt x="550792" y="532129"/>
                </a:lnTo>
                <a:lnTo>
                  <a:pt x="598961" y="532129"/>
                </a:lnTo>
                <a:lnTo>
                  <a:pt x="609158" y="516889"/>
                </a:lnTo>
                <a:lnTo>
                  <a:pt x="614148" y="492759"/>
                </a:lnTo>
                <a:lnTo>
                  <a:pt x="609158" y="467359"/>
                </a:lnTo>
                <a:lnTo>
                  <a:pt x="600660" y="454659"/>
                </a:lnTo>
                <a:close/>
              </a:path>
              <a:path w="615314" h="554989">
                <a:moveTo>
                  <a:pt x="550792" y="429259"/>
                </a:moveTo>
                <a:lnTo>
                  <a:pt x="529096" y="433069"/>
                </a:lnTo>
                <a:lnTo>
                  <a:pt x="510554" y="443229"/>
                </a:lnTo>
                <a:lnTo>
                  <a:pt x="496618" y="459739"/>
                </a:lnTo>
                <a:lnTo>
                  <a:pt x="488741" y="480059"/>
                </a:lnTo>
                <a:lnTo>
                  <a:pt x="514563" y="480059"/>
                </a:lnTo>
                <a:lnTo>
                  <a:pt x="515073" y="477519"/>
                </a:lnTo>
                <a:lnTo>
                  <a:pt x="523403" y="466089"/>
                </a:lnTo>
                <a:lnTo>
                  <a:pt x="535733" y="457199"/>
                </a:lnTo>
                <a:lnTo>
                  <a:pt x="550792" y="454659"/>
                </a:lnTo>
                <a:lnTo>
                  <a:pt x="600660" y="454659"/>
                </a:lnTo>
                <a:lnTo>
                  <a:pt x="595561" y="447039"/>
                </a:lnTo>
                <a:lnTo>
                  <a:pt x="575419" y="434339"/>
                </a:lnTo>
                <a:lnTo>
                  <a:pt x="550792" y="429259"/>
                </a:lnTo>
                <a:close/>
              </a:path>
              <a:path w="615314" h="554989">
                <a:moveTo>
                  <a:pt x="138993" y="393699"/>
                </a:moveTo>
                <a:lnTo>
                  <a:pt x="102143" y="393699"/>
                </a:lnTo>
                <a:lnTo>
                  <a:pt x="106022" y="396239"/>
                </a:lnTo>
                <a:lnTo>
                  <a:pt x="113780" y="398779"/>
                </a:lnTo>
                <a:lnTo>
                  <a:pt x="113780" y="414019"/>
                </a:lnTo>
                <a:lnTo>
                  <a:pt x="115487" y="421639"/>
                </a:lnTo>
                <a:lnTo>
                  <a:pt x="120164" y="429259"/>
                </a:lnTo>
                <a:lnTo>
                  <a:pt x="127144" y="433069"/>
                </a:lnTo>
                <a:lnTo>
                  <a:pt x="135760" y="435609"/>
                </a:lnTo>
                <a:lnTo>
                  <a:pt x="178428" y="435609"/>
                </a:lnTo>
                <a:lnTo>
                  <a:pt x="187045" y="433069"/>
                </a:lnTo>
                <a:lnTo>
                  <a:pt x="194025" y="429259"/>
                </a:lnTo>
                <a:lnTo>
                  <a:pt x="198702" y="421639"/>
                </a:lnTo>
                <a:lnTo>
                  <a:pt x="200409" y="414019"/>
                </a:lnTo>
                <a:lnTo>
                  <a:pt x="200409" y="410209"/>
                </a:lnTo>
                <a:lnTo>
                  <a:pt x="138993" y="410209"/>
                </a:lnTo>
                <a:lnTo>
                  <a:pt x="138993" y="393699"/>
                </a:lnTo>
                <a:close/>
              </a:path>
              <a:path w="615314" h="554989">
                <a:moveTo>
                  <a:pt x="84041" y="144779"/>
                </a:moveTo>
                <a:lnTo>
                  <a:pt x="72405" y="144779"/>
                </a:lnTo>
                <a:lnTo>
                  <a:pt x="66586" y="147319"/>
                </a:lnTo>
                <a:lnTo>
                  <a:pt x="28445" y="185419"/>
                </a:lnTo>
                <a:lnTo>
                  <a:pt x="25859" y="190499"/>
                </a:lnTo>
                <a:lnTo>
                  <a:pt x="25859" y="203199"/>
                </a:lnTo>
                <a:lnTo>
                  <a:pt x="28445" y="208279"/>
                </a:lnTo>
                <a:lnTo>
                  <a:pt x="42020" y="222249"/>
                </a:lnTo>
                <a:lnTo>
                  <a:pt x="38787" y="226059"/>
                </a:lnTo>
                <a:lnTo>
                  <a:pt x="36848" y="229869"/>
                </a:lnTo>
                <a:lnTo>
                  <a:pt x="35555" y="234949"/>
                </a:lnTo>
                <a:lnTo>
                  <a:pt x="21980" y="234949"/>
                </a:lnTo>
                <a:lnTo>
                  <a:pt x="13364" y="236219"/>
                </a:lnTo>
                <a:lnTo>
                  <a:pt x="6384" y="241299"/>
                </a:lnTo>
                <a:lnTo>
                  <a:pt x="1707" y="247649"/>
                </a:lnTo>
                <a:lnTo>
                  <a:pt x="0" y="256539"/>
                </a:lnTo>
                <a:lnTo>
                  <a:pt x="0" y="298449"/>
                </a:lnTo>
                <a:lnTo>
                  <a:pt x="1707" y="307339"/>
                </a:lnTo>
                <a:lnTo>
                  <a:pt x="6384" y="314959"/>
                </a:lnTo>
                <a:lnTo>
                  <a:pt x="13364" y="318769"/>
                </a:lnTo>
                <a:lnTo>
                  <a:pt x="21980" y="321309"/>
                </a:lnTo>
                <a:lnTo>
                  <a:pt x="35555" y="321309"/>
                </a:lnTo>
                <a:lnTo>
                  <a:pt x="36848" y="325119"/>
                </a:lnTo>
                <a:lnTo>
                  <a:pt x="40727" y="332739"/>
                </a:lnTo>
                <a:lnTo>
                  <a:pt x="27152" y="346709"/>
                </a:lnTo>
                <a:lnTo>
                  <a:pt x="24566" y="351789"/>
                </a:lnTo>
                <a:lnTo>
                  <a:pt x="61415" y="403859"/>
                </a:lnTo>
                <a:lnTo>
                  <a:pt x="76930" y="410209"/>
                </a:lnTo>
                <a:lnTo>
                  <a:pt x="85233" y="408939"/>
                </a:lnTo>
                <a:lnTo>
                  <a:pt x="92446" y="403859"/>
                </a:lnTo>
                <a:lnTo>
                  <a:pt x="102143" y="393699"/>
                </a:lnTo>
                <a:lnTo>
                  <a:pt x="138993" y="393699"/>
                </a:lnTo>
                <a:lnTo>
                  <a:pt x="138993" y="386079"/>
                </a:lnTo>
                <a:lnTo>
                  <a:pt x="76930" y="386079"/>
                </a:lnTo>
                <a:lnTo>
                  <a:pt x="49778" y="358139"/>
                </a:lnTo>
                <a:lnTo>
                  <a:pt x="67879" y="340359"/>
                </a:lnTo>
                <a:lnTo>
                  <a:pt x="68526" y="334009"/>
                </a:lnTo>
                <a:lnTo>
                  <a:pt x="65940" y="328929"/>
                </a:lnTo>
                <a:lnTo>
                  <a:pt x="62788" y="323849"/>
                </a:lnTo>
                <a:lnTo>
                  <a:pt x="60122" y="317499"/>
                </a:lnTo>
                <a:lnTo>
                  <a:pt x="57940" y="311149"/>
                </a:lnTo>
                <a:lnTo>
                  <a:pt x="56243" y="306069"/>
                </a:lnTo>
                <a:lnTo>
                  <a:pt x="54950" y="299719"/>
                </a:lnTo>
                <a:lnTo>
                  <a:pt x="49778" y="295909"/>
                </a:lnTo>
                <a:lnTo>
                  <a:pt x="24566" y="295909"/>
                </a:lnTo>
                <a:lnTo>
                  <a:pt x="24566" y="257809"/>
                </a:lnTo>
                <a:lnTo>
                  <a:pt x="50424" y="257809"/>
                </a:lnTo>
                <a:lnTo>
                  <a:pt x="54950" y="253999"/>
                </a:lnTo>
                <a:lnTo>
                  <a:pt x="56243" y="248919"/>
                </a:lnTo>
                <a:lnTo>
                  <a:pt x="58303" y="242569"/>
                </a:lnTo>
                <a:lnTo>
                  <a:pt x="60606" y="237489"/>
                </a:lnTo>
                <a:lnTo>
                  <a:pt x="63152" y="231139"/>
                </a:lnTo>
                <a:lnTo>
                  <a:pt x="65940" y="224789"/>
                </a:lnTo>
                <a:lnTo>
                  <a:pt x="68526" y="220979"/>
                </a:lnTo>
                <a:lnTo>
                  <a:pt x="67879" y="214629"/>
                </a:lnTo>
                <a:lnTo>
                  <a:pt x="49778" y="195579"/>
                </a:lnTo>
                <a:lnTo>
                  <a:pt x="76930" y="168909"/>
                </a:lnTo>
                <a:lnTo>
                  <a:pt x="138993" y="168909"/>
                </a:lnTo>
                <a:lnTo>
                  <a:pt x="138993" y="160019"/>
                </a:lnTo>
                <a:lnTo>
                  <a:pt x="103436" y="160019"/>
                </a:lnTo>
                <a:lnTo>
                  <a:pt x="89860" y="147319"/>
                </a:lnTo>
                <a:lnTo>
                  <a:pt x="84041" y="144779"/>
                </a:lnTo>
                <a:close/>
              </a:path>
              <a:path w="615314" h="554989">
                <a:moveTo>
                  <a:pt x="220450" y="367029"/>
                </a:moveTo>
                <a:lnTo>
                  <a:pt x="214631" y="367029"/>
                </a:lnTo>
                <a:lnTo>
                  <a:pt x="209459" y="369569"/>
                </a:lnTo>
                <a:lnTo>
                  <a:pt x="203904" y="372109"/>
                </a:lnTo>
                <a:lnTo>
                  <a:pt x="197984" y="374649"/>
                </a:lnTo>
                <a:lnTo>
                  <a:pt x="185539" y="379729"/>
                </a:lnTo>
                <a:lnTo>
                  <a:pt x="180368" y="380999"/>
                </a:lnTo>
                <a:lnTo>
                  <a:pt x="176489" y="386079"/>
                </a:lnTo>
                <a:lnTo>
                  <a:pt x="176489" y="410209"/>
                </a:lnTo>
                <a:lnTo>
                  <a:pt x="200409" y="410209"/>
                </a:lnTo>
                <a:lnTo>
                  <a:pt x="200409" y="400049"/>
                </a:lnTo>
                <a:lnTo>
                  <a:pt x="204288" y="398779"/>
                </a:lnTo>
                <a:lnTo>
                  <a:pt x="212045" y="394969"/>
                </a:lnTo>
                <a:lnTo>
                  <a:pt x="261657" y="394969"/>
                </a:lnTo>
                <a:lnTo>
                  <a:pt x="270540" y="386079"/>
                </a:lnTo>
                <a:lnTo>
                  <a:pt x="238551" y="386079"/>
                </a:lnTo>
                <a:lnTo>
                  <a:pt x="220450" y="367029"/>
                </a:lnTo>
                <a:close/>
              </a:path>
              <a:path w="615314" h="554989">
                <a:moveTo>
                  <a:pt x="261657" y="394969"/>
                </a:moveTo>
                <a:lnTo>
                  <a:pt x="212045" y="394969"/>
                </a:lnTo>
                <a:lnTo>
                  <a:pt x="221743" y="403859"/>
                </a:lnTo>
                <a:lnTo>
                  <a:pt x="228955" y="408939"/>
                </a:lnTo>
                <a:lnTo>
                  <a:pt x="237258" y="410209"/>
                </a:lnTo>
                <a:lnTo>
                  <a:pt x="245562" y="408939"/>
                </a:lnTo>
                <a:lnTo>
                  <a:pt x="252774" y="403859"/>
                </a:lnTo>
                <a:lnTo>
                  <a:pt x="261657" y="394969"/>
                </a:lnTo>
                <a:close/>
              </a:path>
              <a:path w="615314" h="554989">
                <a:moveTo>
                  <a:pt x="101497" y="367029"/>
                </a:moveTo>
                <a:lnTo>
                  <a:pt x="95032" y="367029"/>
                </a:lnTo>
                <a:lnTo>
                  <a:pt x="76930" y="386079"/>
                </a:lnTo>
                <a:lnTo>
                  <a:pt x="138993" y="386079"/>
                </a:lnTo>
                <a:lnTo>
                  <a:pt x="138993" y="384809"/>
                </a:lnTo>
                <a:lnTo>
                  <a:pt x="135114" y="380999"/>
                </a:lnTo>
                <a:lnTo>
                  <a:pt x="129942" y="379729"/>
                </a:lnTo>
                <a:lnTo>
                  <a:pt x="123750" y="377189"/>
                </a:lnTo>
                <a:lnTo>
                  <a:pt x="117739" y="374649"/>
                </a:lnTo>
                <a:lnTo>
                  <a:pt x="106022" y="369569"/>
                </a:lnTo>
                <a:lnTo>
                  <a:pt x="101497" y="367029"/>
                </a:lnTo>
                <a:close/>
              </a:path>
              <a:path w="615314" h="554989">
                <a:moveTo>
                  <a:pt x="270525" y="168909"/>
                </a:moveTo>
                <a:lnTo>
                  <a:pt x="239198" y="168909"/>
                </a:lnTo>
                <a:lnTo>
                  <a:pt x="266350" y="195579"/>
                </a:lnTo>
                <a:lnTo>
                  <a:pt x="248248" y="214629"/>
                </a:lnTo>
                <a:lnTo>
                  <a:pt x="247602" y="219709"/>
                </a:lnTo>
                <a:lnTo>
                  <a:pt x="250188" y="224789"/>
                </a:lnTo>
                <a:lnTo>
                  <a:pt x="253339" y="231139"/>
                </a:lnTo>
                <a:lnTo>
                  <a:pt x="256006" y="236219"/>
                </a:lnTo>
                <a:lnTo>
                  <a:pt x="258188" y="242569"/>
                </a:lnTo>
                <a:lnTo>
                  <a:pt x="259885" y="248919"/>
                </a:lnTo>
                <a:lnTo>
                  <a:pt x="261178" y="253999"/>
                </a:lnTo>
                <a:lnTo>
                  <a:pt x="266350" y="257809"/>
                </a:lnTo>
                <a:lnTo>
                  <a:pt x="291563" y="257809"/>
                </a:lnTo>
                <a:lnTo>
                  <a:pt x="291563" y="295909"/>
                </a:lnTo>
                <a:lnTo>
                  <a:pt x="265057" y="295909"/>
                </a:lnTo>
                <a:lnTo>
                  <a:pt x="260532" y="299719"/>
                </a:lnTo>
                <a:lnTo>
                  <a:pt x="259239" y="306069"/>
                </a:lnTo>
                <a:lnTo>
                  <a:pt x="257178" y="311149"/>
                </a:lnTo>
                <a:lnTo>
                  <a:pt x="254875" y="317499"/>
                </a:lnTo>
                <a:lnTo>
                  <a:pt x="252329" y="323849"/>
                </a:lnTo>
                <a:lnTo>
                  <a:pt x="249541" y="328929"/>
                </a:lnTo>
                <a:lnTo>
                  <a:pt x="246955" y="334009"/>
                </a:lnTo>
                <a:lnTo>
                  <a:pt x="247602" y="340359"/>
                </a:lnTo>
                <a:lnTo>
                  <a:pt x="265704" y="358139"/>
                </a:lnTo>
                <a:lnTo>
                  <a:pt x="238551" y="386079"/>
                </a:lnTo>
                <a:lnTo>
                  <a:pt x="270540" y="386079"/>
                </a:lnTo>
                <a:lnTo>
                  <a:pt x="287038" y="369569"/>
                </a:lnTo>
                <a:lnTo>
                  <a:pt x="289623" y="364489"/>
                </a:lnTo>
                <a:lnTo>
                  <a:pt x="289623" y="353059"/>
                </a:lnTo>
                <a:lnTo>
                  <a:pt x="287038" y="346709"/>
                </a:lnTo>
                <a:lnTo>
                  <a:pt x="283159" y="342899"/>
                </a:lnTo>
                <a:lnTo>
                  <a:pt x="274754" y="332739"/>
                </a:lnTo>
                <a:lnTo>
                  <a:pt x="276694" y="328929"/>
                </a:lnTo>
                <a:lnTo>
                  <a:pt x="277987" y="325119"/>
                </a:lnTo>
                <a:lnTo>
                  <a:pt x="279926" y="321309"/>
                </a:lnTo>
                <a:lnTo>
                  <a:pt x="293502" y="321309"/>
                </a:lnTo>
                <a:lnTo>
                  <a:pt x="302119" y="320039"/>
                </a:lnTo>
                <a:lnTo>
                  <a:pt x="309099" y="314959"/>
                </a:lnTo>
                <a:lnTo>
                  <a:pt x="313776" y="308609"/>
                </a:lnTo>
                <a:lnTo>
                  <a:pt x="315483" y="299719"/>
                </a:lnTo>
                <a:lnTo>
                  <a:pt x="315483" y="290829"/>
                </a:lnTo>
                <a:lnTo>
                  <a:pt x="415041" y="290829"/>
                </a:lnTo>
                <a:lnTo>
                  <a:pt x="415041" y="289559"/>
                </a:lnTo>
                <a:lnTo>
                  <a:pt x="514517" y="289559"/>
                </a:lnTo>
                <a:lnTo>
                  <a:pt x="512014" y="278129"/>
                </a:lnTo>
                <a:lnTo>
                  <a:pt x="514563" y="265429"/>
                </a:lnTo>
                <a:lnTo>
                  <a:pt x="315483" y="265429"/>
                </a:lnTo>
                <a:lnTo>
                  <a:pt x="315483" y="256539"/>
                </a:lnTo>
                <a:lnTo>
                  <a:pt x="313776" y="248919"/>
                </a:lnTo>
                <a:lnTo>
                  <a:pt x="309099" y="241299"/>
                </a:lnTo>
                <a:lnTo>
                  <a:pt x="302119" y="236219"/>
                </a:lnTo>
                <a:lnTo>
                  <a:pt x="293502" y="234949"/>
                </a:lnTo>
                <a:lnTo>
                  <a:pt x="279926" y="234949"/>
                </a:lnTo>
                <a:lnTo>
                  <a:pt x="278633" y="231139"/>
                </a:lnTo>
                <a:lnTo>
                  <a:pt x="274754" y="223519"/>
                </a:lnTo>
                <a:lnTo>
                  <a:pt x="284452" y="213359"/>
                </a:lnTo>
                <a:lnTo>
                  <a:pt x="289179" y="207009"/>
                </a:lnTo>
                <a:lnTo>
                  <a:pt x="290755" y="198119"/>
                </a:lnTo>
                <a:lnTo>
                  <a:pt x="289179" y="189229"/>
                </a:lnTo>
                <a:lnTo>
                  <a:pt x="284452" y="182879"/>
                </a:lnTo>
                <a:lnTo>
                  <a:pt x="270525" y="168909"/>
                </a:lnTo>
                <a:close/>
              </a:path>
              <a:path w="615314" h="554989">
                <a:moveTo>
                  <a:pt x="514517" y="289559"/>
                </a:moveTo>
                <a:lnTo>
                  <a:pt x="488741" y="289559"/>
                </a:lnTo>
                <a:lnTo>
                  <a:pt x="496527" y="309879"/>
                </a:lnTo>
                <a:lnTo>
                  <a:pt x="510312" y="326389"/>
                </a:lnTo>
                <a:lnTo>
                  <a:pt x="528824" y="336549"/>
                </a:lnTo>
                <a:lnTo>
                  <a:pt x="550792" y="341629"/>
                </a:lnTo>
                <a:lnTo>
                  <a:pt x="575419" y="336549"/>
                </a:lnTo>
                <a:lnTo>
                  <a:pt x="595561" y="322579"/>
                </a:lnTo>
                <a:lnTo>
                  <a:pt x="599810" y="316229"/>
                </a:lnTo>
                <a:lnTo>
                  <a:pt x="550792" y="316229"/>
                </a:lnTo>
                <a:lnTo>
                  <a:pt x="535733" y="313689"/>
                </a:lnTo>
                <a:lnTo>
                  <a:pt x="523403" y="304799"/>
                </a:lnTo>
                <a:lnTo>
                  <a:pt x="515073" y="292099"/>
                </a:lnTo>
                <a:lnTo>
                  <a:pt x="514517" y="289559"/>
                </a:lnTo>
                <a:close/>
              </a:path>
              <a:path w="615314" h="554989">
                <a:moveTo>
                  <a:pt x="599810" y="238759"/>
                </a:moveTo>
                <a:lnTo>
                  <a:pt x="550792" y="238759"/>
                </a:lnTo>
                <a:lnTo>
                  <a:pt x="565853" y="241299"/>
                </a:lnTo>
                <a:lnTo>
                  <a:pt x="578187" y="250189"/>
                </a:lnTo>
                <a:lnTo>
                  <a:pt x="586521" y="262889"/>
                </a:lnTo>
                <a:lnTo>
                  <a:pt x="589581" y="278129"/>
                </a:lnTo>
                <a:lnTo>
                  <a:pt x="586521" y="292099"/>
                </a:lnTo>
                <a:lnTo>
                  <a:pt x="578187" y="304799"/>
                </a:lnTo>
                <a:lnTo>
                  <a:pt x="565853" y="313689"/>
                </a:lnTo>
                <a:lnTo>
                  <a:pt x="550792" y="316229"/>
                </a:lnTo>
                <a:lnTo>
                  <a:pt x="599810" y="316229"/>
                </a:lnTo>
                <a:lnTo>
                  <a:pt x="609158" y="302259"/>
                </a:lnTo>
                <a:lnTo>
                  <a:pt x="614148" y="278129"/>
                </a:lnTo>
                <a:lnTo>
                  <a:pt x="609158" y="252729"/>
                </a:lnTo>
                <a:lnTo>
                  <a:pt x="599810" y="238759"/>
                </a:lnTo>
                <a:close/>
              </a:path>
              <a:path w="615314" h="554989">
                <a:moveTo>
                  <a:pt x="550792" y="0"/>
                </a:moveTo>
                <a:lnTo>
                  <a:pt x="529096" y="3809"/>
                </a:lnTo>
                <a:lnTo>
                  <a:pt x="510554" y="13969"/>
                </a:lnTo>
                <a:lnTo>
                  <a:pt x="496618" y="30479"/>
                </a:lnTo>
                <a:lnTo>
                  <a:pt x="488740" y="50799"/>
                </a:lnTo>
                <a:lnTo>
                  <a:pt x="433789" y="50799"/>
                </a:lnTo>
                <a:lnTo>
                  <a:pt x="416930" y="54609"/>
                </a:lnTo>
                <a:lnTo>
                  <a:pt x="403162" y="63499"/>
                </a:lnTo>
                <a:lnTo>
                  <a:pt x="393879" y="77469"/>
                </a:lnTo>
                <a:lnTo>
                  <a:pt x="390475" y="93979"/>
                </a:lnTo>
                <a:lnTo>
                  <a:pt x="390475" y="265429"/>
                </a:lnTo>
                <a:lnTo>
                  <a:pt x="415688" y="265429"/>
                </a:lnTo>
                <a:lnTo>
                  <a:pt x="415688" y="93979"/>
                </a:lnTo>
                <a:lnTo>
                  <a:pt x="417163" y="86359"/>
                </a:lnTo>
                <a:lnTo>
                  <a:pt x="421183" y="80009"/>
                </a:lnTo>
                <a:lnTo>
                  <a:pt x="427143" y="76199"/>
                </a:lnTo>
                <a:lnTo>
                  <a:pt x="434436" y="74929"/>
                </a:lnTo>
                <a:lnTo>
                  <a:pt x="514517" y="74929"/>
                </a:lnTo>
                <a:lnTo>
                  <a:pt x="512014" y="63499"/>
                </a:lnTo>
                <a:lnTo>
                  <a:pt x="515073" y="48259"/>
                </a:lnTo>
                <a:lnTo>
                  <a:pt x="523403" y="35559"/>
                </a:lnTo>
                <a:lnTo>
                  <a:pt x="535733" y="26669"/>
                </a:lnTo>
                <a:lnTo>
                  <a:pt x="550792" y="24129"/>
                </a:lnTo>
                <a:lnTo>
                  <a:pt x="600203" y="24129"/>
                </a:lnTo>
                <a:lnTo>
                  <a:pt x="595884" y="17779"/>
                </a:lnTo>
                <a:lnTo>
                  <a:pt x="575520" y="5079"/>
                </a:lnTo>
                <a:lnTo>
                  <a:pt x="550792" y="0"/>
                </a:lnTo>
                <a:close/>
              </a:path>
              <a:path w="615314" h="554989">
                <a:moveTo>
                  <a:pt x="550792" y="214629"/>
                </a:moveTo>
                <a:lnTo>
                  <a:pt x="529096" y="218439"/>
                </a:lnTo>
                <a:lnTo>
                  <a:pt x="510554" y="228599"/>
                </a:lnTo>
                <a:lnTo>
                  <a:pt x="496618" y="245109"/>
                </a:lnTo>
                <a:lnTo>
                  <a:pt x="488741" y="265429"/>
                </a:lnTo>
                <a:lnTo>
                  <a:pt x="514563" y="265429"/>
                </a:lnTo>
                <a:lnTo>
                  <a:pt x="515073" y="262889"/>
                </a:lnTo>
                <a:lnTo>
                  <a:pt x="523403" y="250189"/>
                </a:lnTo>
                <a:lnTo>
                  <a:pt x="535733" y="241299"/>
                </a:lnTo>
                <a:lnTo>
                  <a:pt x="550792" y="238759"/>
                </a:lnTo>
                <a:lnTo>
                  <a:pt x="599810" y="238759"/>
                </a:lnTo>
                <a:lnTo>
                  <a:pt x="595561" y="232409"/>
                </a:lnTo>
                <a:lnTo>
                  <a:pt x="575419" y="219709"/>
                </a:lnTo>
                <a:lnTo>
                  <a:pt x="550792" y="214629"/>
                </a:lnTo>
                <a:close/>
              </a:path>
              <a:path w="615314" h="554989">
                <a:moveTo>
                  <a:pt x="138993" y="168909"/>
                </a:moveTo>
                <a:lnTo>
                  <a:pt x="76930" y="168909"/>
                </a:lnTo>
                <a:lnTo>
                  <a:pt x="95032" y="186689"/>
                </a:lnTo>
                <a:lnTo>
                  <a:pt x="100850" y="187959"/>
                </a:lnTo>
                <a:lnTo>
                  <a:pt x="106022" y="185419"/>
                </a:lnTo>
                <a:lnTo>
                  <a:pt x="111578" y="181609"/>
                </a:lnTo>
                <a:lnTo>
                  <a:pt x="117497" y="179069"/>
                </a:lnTo>
                <a:lnTo>
                  <a:pt x="123659" y="177799"/>
                </a:lnTo>
                <a:lnTo>
                  <a:pt x="129942" y="175259"/>
                </a:lnTo>
                <a:lnTo>
                  <a:pt x="135114" y="173989"/>
                </a:lnTo>
                <a:lnTo>
                  <a:pt x="138993" y="168909"/>
                </a:lnTo>
                <a:close/>
              </a:path>
              <a:path w="615314" h="554989">
                <a:moveTo>
                  <a:pt x="201701" y="143509"/>
                </a:moveTo>
                <a:lnTo>
                  <a:pt x="177135" y="143509"/>
                </a:lnTo>
                <a:lnTo>
                  <a:pt x="177135" y="170179"/>
                </a:lnTo>
                <a:lnTo>
                  <a:pt x="181014" y="173989"/>
                </a:lnTo>
                <a:lnTo>
                  <a:pt x="186186" y="175259"/>
                </a:lnTo>
                <a:lnTo>
                  <a:pt x="192378" y="177799"/>
                </a:lnTo>
                <a:lnTo>
                  <a:pt x="198388" y="180339"/>
                </a:lnTo>
                <a:lnTo>
                  <a:pt x="210106" y="185419"/>
                </a:lnTo>
                <a:lnTo>
                  <a:pt x="214631" y="187959"/>
                </a:lnTo>
                <a:lnTo>
                  <a:pt x="221096" y="186689"/>
                </a:lnTo>
                <a:lnTo>
                  <a:pt x="239198" y="168909"/>
                </a:lnTo>
                <a:lnTo>
                  <a:pt x="270525" y="168909"/>
                </a:lnTo>
                <a:lnTo>
                  <a:pt x="262929" y="161289"/>
                </a:lnTo>
                <a:lnTo>
                  <a:pt x="213338" y="161289"/>
                </a:lnTo>
                <a:lnTo>
                  <a:pt x="205580" y="158749"/>
                </a:lnTo>
                <a:lnTo>
                  <a:pt x="201701" y="156209"/>
                </a:lnTo>
                <a:lnTo>
                  <a:pt x="201701" y="143509"/>
                </a:lnTo>
                <a:close/>
              </a:path>
              <a:path w="615314" h="554989">
                <a:moveTo>
                  <a:pt x="238309" y="146049"/>
                </a:moveTo>
                <a:lnTo>
                  <a:pt x="229975" y="147319"/>
                </a:lnTo>
                <a:lnTo>
                  <a:pt x="223035" y="152399"/>
                </a:lnTo>
                <a:lnTo>
                  <a:pt x="213338" y="161289"/>
                </a:lnTo>
                <a:lnTo>
                  <a:pt x="262929" y="161289"/>
                </a:lnTo>
                <a:lnTo>
                  <a:pt x="254067" y="152399"/>
                </a:lnTo>
                <a:lnTo>
                  <a:pt x="246763" y="147319"/>
                </a:lnTo>
                <a:lnTo>
                  <a:pt x="238309" y="146049"/>
                </a:lnTo>
                <a:close/>
              </a:path>
              <a:path w="615314" h="554989">
                <a:moveTo>
                  <a:pt x="179721" y="119379"/>
                </a:moveTo>
                <a:lnTo>
                  <a:pt x="137053" y="119379"/>
                </a:lnTo>
                <a:lnTo>
                  <a:pt x="128437" y="121919"/>
                </a:lnTo>
                <a:lnTo>
                  <a:pt x="121457" y="125729"/>
                </a:lnTo>
                <a:lnTo>
                  <a:pt x="116780" y="133349"/>
                </a:lnTo>
                <a:lnTo>
                  <a:pt x="115073" y="142239"/>
                </a:lnTo>
                <a:lnTo>
                  <a:pt x="115073" y="154939"/>
                </a:lnTo>
                <a:lnTo>
                  <a:pt x="111194" y="156209"/>
                </a:lnTo>
                <a:lnTo>
                  <a:pt x="103436" y="160019"/>
                </a:lnTo>
                <a:lnTo>
                  <a:pt x="138993" y="160019"/>
                </a:lnTo>
                <a:lnTo>
                  <a:pt x="138993" y="143509"/>
                </a:lnTo>
                <a:lnTo>
                  <a:pt x="201701" y="143509"/>
                </a:lnTo>
                <a:lnTo>
                  <a:pt x="201701" y="142239"/>
                </a:lnTo>
                <a:lnTo>
                  <a:pt x="199994" y="133349"/>
                </a:lnTo>
                <a:lnTo>
                  <a:pt x="195317" y="125729"/>
                </a:lnTo>
                <a:lnTo>
                  <a:pt x="188337" y="121919"/>
                </a:lnTo>
                <a:lnTo>
                  <a:pt x="179721" y="119379"/>
                </a:lnTo>
                <a:close/>
              </a:path>
              <a:path w="615314" h="554989">
                <a:moveTo>
                  <a:pt x="514517" y="74929"/>
                </a:moveTo>
                <a:lnTo>
                  <a:pt x="489387" y="74929"/>
                </a:lnTo>
                <a:lnTo>
                  <a:pt x="497173" y="95249"/>
                </a:lnTo>
                <a:lnTo>
                  <a:pt x="510958" y="110489"/>
                </a:lnTo>
                <a:lnTo>
                  <a:pt x="529470" y="121919"/>
                </a:lnTo>
                <a:lnTo>
                  <a:pt x="551439" y="125729"/>
                </a:lnTo>
                <a:lnTo>
                  <a:pt x="576066" y="120649"/>
                </a:lnTo>
                <a:lnTo>
                  <a:pt x="596208" y="106679"/>
                </a:lnTo>
                <a:lnTo>
                  <a:pt x="599607" y="101599"/>
                </a:lnTo>
                <a:lnTo>
                  <a:pt x="550792" y="101599"/>
                </a:lnTo>
                <a:lnTo>
                  <a:pt x="535733" y="99059"/>
                </a:lnTo>
                <a:lnTo>
                  <a:pt x="523403" y="90169"/>
                </a:lnTo>
                <a:lnTo>
                  <a:pt x="515073" y="77469"/>
                </a:lnTo>
                <a:lnTo>
                  <a:pt x="514517" y="74929"/>
                </a:lnTo>
                <a:close/>
              </a:path>
              <a:path w="615314" h="554989">
                <a:moveTo>
                  <a:pt x="600203" y="24129"/>
                </a:moveTo>
                <a:lnTo>
                  <a:pt x="550792" y="24129"/>
                </a:lnTo>
                <a:lnTo>
                  <a:pt x="565853" y="26669"/>
                </a:lnTo>
                <a:lnTo>
                  <a:pt x="578187" y="35559"/>
                </a:lnTo>
                <a:lnTo>
                  <a:pt x="586521" y="48259"/>
                </a:lnTo>
                <a:lnTo>
                  <a:pt x="589581" y="63499"/>
                </a:lnTo>
                <a:lnTo>
                  <a:pt x="586521" y="77469"/>
                </a:lnTo>
                <a:lnTo>
                  <a:pt x="578187" y="90169"/>
                </a:lnTo>
                <a:lnTo>
                  <a:pt x="565853" y="99059"/>
                </a:lnTo>
                <a:lnTo>
                  <a:pt x="550792" y="101599"/>
                </a:lnTo>
                <a:lnTo>
                  <a:pt x="599607" y="101599"/>
                </a:lnTo>
                <a:lnTo>
                  <a:pt x="609804" y="86359"/>
                </a:lnTo>
                <a:lnTo>
                  <a:pt x="614794" y="62229"/>
                </a:lnTo>
                <a:lnTo>
                  <a:pt x="609703" y="38099"/>
                </a:lnTo>
                <a:lnTo>
                  <a:pt x="600203" y="24129"/>
                </a:lnTo>
                <a:close/>
              </a:path>
            </a:pathLst>
          </a:custGeom>
          <a:solidFill>
            <a:srgbClr val="C2C1C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5009809" y="5865393"/>
            <a:ext cx="109255" cy="127355"/>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1738693" y="3034093"/>
            <a:ext cx="1264285" cy="299085"/>
          </a:xfrm>
          <a:prstGeom prst="rect">
            <a:avLst/>
          </a:prstGeom>
          <a:solidFill>
            <a:srgbClr val="0078D3"/>
          </a:solidFill>
        </p:spPr>
        <p:txBody>
          <a:bodyPr vert="horz" wrap="square" lIns="0" tIns="22860" rIns="0" bIns="0" rtlCol="0">
            <a:spAutoFit/>
          </a:bodyPr>
          <a:lstStyle/>
          <a:p>
            <a:pPr marL="287020" marR="0" lvl="0" indent="0" algn="l" defTabSz="914400" rtl="0" eaLnBrk="1" fontAlgn="auto" latinLnBrk="0" hangingPunct="1">
              <a:lnSpc>
                <a:spcPct val="100000"/>
              </a:lnSpc>
              <a:spcBef>
                <a:spcPts val="180"/>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Learner</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9" name="object 49"/>
          <p:cNvSpPr txBox="1"/>
          <p:nvPr/>
        </p:nvSpPr>
        <p:spPr>
          <a:xfrm>
            <a:off x="1010818" y="5480710"/>
            <a:ext cx="696595" cy="29464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Analyze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0" name="object 50"/>
          <p:cNvSpPr txBox="1"/>
          <p:nvPr/>
        </p:nvSpPr>
        <p:spPr>
          <a:xfrm>
            <a:off x="1052880" y="4506214"/>
            <a:ext cx="666115"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none" strike="noStrike" kern="1200" cap="none" spc="-50" normalizeH="0" baseline="0" noProof="0" dirty="0">
                <a:ln>
                  <a:noFill/>
                </a:ln>
                <a:solidFill>
                  <a:prstClr val="black"/>
                </a:solidFill>
                <a:effectLst/>
                <a:uLnTx/>
                <a:uFillTx/>
                <a:latin typeface="Calibri"/>
                <a:ea typeface="+mn-ea"/>
                <a:cs typeface="Calibri"/>
              </a:rPr>
              <a:t>Updat</a:t>
            </a:r>
            <a:r>
              <a:rPr kumimoji="0" sz="1750" b="0" i="0" u="none" strike="noStrike" kern="1200" cap="none" spc="5" normalizeH="0" baseline="0" noProof="0" dirty="0">
                <a:ln>
                  <a:noFill/>
                </a:ln>
                <a:solidFill>
                  <a:prstClr val="black"/>
                </a:solidFill>
                <a:effectLst/>
                <a:uLnTx/>
                <a:uFillTx/>
                <a:latin typeface="Calibri"/>
                <a:ea typeface="+mn-ea"/>
                <a:cs typeface="Calibri"/>
              </a:rPr>
              <a:t>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1" name="object 51"/>
          <p:cNvSpPr txBox="1"/>
          <p:nvPr/>
        </p:nvSpPr>
        <p:spPr>
          <a:xfrm>
            <a:off x="1052880" y="3609543"/>
            <a:ext cx="633095"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Deploy</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2" name="object 52"/>
          <p:cNvSpPr/>
          <p:nvPr/>
        </p:nvSpPr>
        <p:spPr>
          <a:xfrm>
            <a:off x="2070024" y="4475783"/>
            <a:ext cx="538240" cy="52851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046482" y="5430011"/>
            <a:ext cx="492759" cy="492759"/>
          </a:xfrm>
          <a:custGeom>
            <a:avLst/>
            <a:gdLst/>
            <a:ahLst/>
            <a:cxnLst/>
            <a:rect l="l" t="t" r="r" b="b"/>
            <a:pathLst>
              <a:path w="492760" h="492760">
                <a:moveTo>
                  <a:pt x="104036" y="37604"/>
                </a:moveTo>
                <a:lnTo>
                  <a:pt x="97221" y="44434"/>
                </a:lnTo>
                <a:lnTo>
                  <a:pt x="93790" y="46141"/>
                </a:lnTo>
                <a:lnTo>
                  <a:pt x="85271" y="54701"/>
                </a:lnTo>
                <a:lnTo>
                  <a:pt x="78456" y="58116"/>
                </a:lnTo>
                <a:lnTo>
                  <a:pt x="73344" y="63238"/>
                </a:lnTo>
                <a:lnTo>
                  <a:pt x="73344" y="64946"/>
                </a:lnTo>
                <a:lnTo>
                  <a:pt x="54579" y="83750"/>
                </a:lnTo>
                <a:lnTo>
                  <a:pt x="54579" y="85458"/>
                </a:lnTo>
                <a:lnTo>
                  <a:pt x="52875" y="87165"/>
                </a:lnTo>
                <a:lnTo>
                  <a:pt x="52875" y="88873"/>
                </a:lnTo>
                <a:lnTo>
                  <a:pt x="47741" y="93995"/>
                </a:lnTo>
                <a:lnTo>
                  <a:pt x="44333" y="100847"/>
                </a:lnTo>
                <a:lnTo>
                  <a:pt x="34110" y="114507"/>
                </a:lnTo>
                <a:lnTo>
                  <a:pt x="34110" y="116214"/>
                </a:lnTo>
                <a:lnTo>
                  <a:pt x="30703" y="119629"/>
                </a:lnTo>
                <a:lnTo>
                  <a:pt x="28999" y="123044"/>
                </a:lnTo>
                <a:lnTo>
                  <a:pt x="27295" y="128189"/>
                </a:lnTo>
                <a:lnTo>
                  <a:pt x="23865" y="135019"/>
                </a:lnTo>
                <a:lnTo>
                  <a:pt x="20457" y="140141"/>
                </a:lnTo>
                <a:lnTo>
                  <a:pt x="20457" y="141849"/>
                </a:lnTo>
                <a:lnTo>
                  <a:pt x="17049" y="148701"/>
                </a:lnTo>
                <a:lnTo>
                  <a:pt x="15345" y="157238"/>
                </a:lnTo>
                <a:lnTo>
                  <a:pt x="11938" y="164068"/>
                </a:lnTo>
                <a:lnTo>
                  <a:pt x="11938" y="165775"/>
                </a:lnTo>
                <a:lnTo>
                  <a:pt x="10234" y="169190"/>
                </a:lnTo>
                <a:lnTo>
                  <a:pt x="10234" y="172628"/>
                </a:lnTo>
                <a:lnTo>
                  <a:pt x="8530" y="174335"/>
                </a:lnTo>
                <a:lnTo>
                  <a:pt x="8530" y="176043"/>
                </a:lnTo>
                <a:lnTo>
                  <a:pt x="3419" y="196555"/>
                </a:lnTo>
                <a:lnTo>
                  <a:pt x="3419" y="203385"/>
                </a:lnTo>
                <a:lnTo>
                  <a:pt x="1715" y="210214"/>
                </a:lnTo>
                <a:lnTo>
                  <a:pt x="1715" y="217044"/>
                </a:lnTo>
                <a:lnTo>
                  <a:pt x="0" y="223897"/>
                </a:lnTo>
                <a:lnTo>
                  <a:pt x="0" y="264898"/>
                </a:lnTo>
                <a:lnTo>
                  <a:pt x="1715" y="266605"/>
                </a:lnTo>
                <a:lnTo>
                  <a:pt x="2008" y="274009"/>
                </a:lnTo>
                <a:lnTo>
                  <a:pt x="2780" y="280928"/>
                </a:lnTo>
                <a:lnTo>
                  <a:pt x="3871" y="287527"/>
                </a:lnTo>
                <a:lnTo>
                  <a:pt x="5122" y="293970"/>
                </a:lnTo>
                <a:lnTo>
                  <a:pt x="5122" y="295677"/>
                </a:lnTo>
                <a:lnTo>
                  <a:pt x="6826" y="299092"/>
                </a:lnTo>
                <a:lnTo>
                  <a:pt x="6826" y="300800"/>
                </a:lnTo>
                <a:lnTo>
                  <a:pt x="8397" y="307206"/>
                </a:lnTo>
                <a:lnTo>
                  <a:pt x="10447" y="313617"/>
                </a:lnTo>
                <a:lnTo>
                  <a:pt x="12816" y="320027"/>
                </a:lnTo>
                <a:lnTo>
                  <a:pt x="15345" y="326434"/>
                </a:lnTo>
                <a:lnTo>
                  <a:pt x="15345" y="331556"/>
                </a:lnTo>
                <a:lnTo>
                  <a:pt x="17049" y="333264"/>
                </a:lnTo>
                <a:lnTo>
                  <a:pt x="17049" y="334971"/>
                </a:lnTo>
                <a:lnTo>
                  <a:pt x="20457" y="340093"/>
                </a:lnTo>
                <a:lnTo>
                  <a:pt x="22161" y="346946"/>
                </a:lnTo>
                <a:lnTo>
                  <a:pt x="30703" y="364020"/>
                </a:lnTo>
                <a:lnTo>
                  <a:pt x="40926" y="377702"/>
                </a:lnTo>
                <a:lnTo>
                  <a:pt x="44333" y="384532"/>
                </a:lnTo>
                <a:lnTo>
                  <a:pt x="46037" y="386240"/>
                </a:lnTo>
                <a:lnTo>
                  <a:pt x="46037" y="387947"/>
                </a:lnTo>
                <a:lnTo>
                  <a:pt x="49468" y="393092"/>
                </a:lnTo>
                <a:lnTo>
                  <a:pt x="57987" y="401629"/>
                </a:lnTo>
                <a:lnTo>
                  <a:pt x="69581" y="415116"/>
                </a:lnTo>
                <a:lnTo>
                  <a:pt x="81650" y="427477"/>
                </a:lnTo>
                <a:lnTo>
                  <a:pt x="115567" y="453325"/>
                </a:lnTo>
                <a:lnTo>
                  <a:pt x="150287" y="471489"/>
                </a:lnTo>
                <a:lnTo>
                  <a:pt x="165420" y="476825"/>
                </a:lnTo>
                <a:lnTo>
                  <a:pt x="181330" y="482601"/>
                </a:lnTo>
                <a:lnTo>
                  <a:pt x="198055" y="487092"/>
                </a:lnTo>
                <a:lnTo>
                  <a:pt x="215069" y="490293"/>
                </a:lnTo>
                <a:lnTo>
                  <a:pt x="231938" y="492214"/>
                </a:lnTo>
                <a:lnTo>
                  <a:pt x="252406" y="492214"/>
                </a:lnTo>
                <a:lnTo>
                  <a:pt x="258799" y="492188"/>
                </a:lnTo>
                <a:lnTo>
                  <a:pt x="265197" y="492001"/>
                </a:lnTo>
                <a:lnTo>
                  <a:pt x="271594" y="491494"/>
                </a:lnTo>
                <a:lnTo>
                  <a:pt x="277987" y="490507"/>
                </a:lnTo>
                <a:lnTo>
                  <a:pt x="283098" y="490507"/>
                </a:lnTo>
                <a:lnTo>
                  <a:pt x="286506" y="488800"/>
                </a:lnTo>
                <a:lnTo>
                  <a:pt x="289936" y="488800"/>
                </a:lnTo>
                <a:lnTo>
                  <a:pt x="296752" y="487092"/>
                </a:lnTo>
                <a:lnTo>
                  <a:pt x="303579" y="487089"/>
                </a:lnTo>
                <a:lnTo>
                  <a:pt x="310383" y="485385"/>
                </a:lnTo>
                <a:lnTo>
                  <a:pt x="312086" y="483655"/>
                </a:lnTo>
                <a:lnTo>
                  <a:pt x="318924" y="483655"/>
                </a:lnTo>
                <a:lnTo>
                  <a:pt x="344505" y="473410"/>
                </a:lnTo>
                <a:lnTo>
                  <a:pt x="346209" y="473410"/>
                </a:lnTo>
                <a:lnTo>
                  <a:pt x="347912" y="471702"/>
                </a:lnTo>
                <a:lnTo>
                  <a:pt x="351320" y="471702"/>
                </a:lnTo>
                <a:lnTo>
                  <a:pt x="358135" y="468288"/>
                </a:lnTo>
                <a:lnTo>
                  <a:pt x="366677" y="463165"/>
                </a:lnTo>
                <a:lnTo>
                  <a:pt x="373493" y="459728"/>
                </a:lnTo>
                <a:lnTo>
                  <a:pt x="375197" y="459728"/>
                </a:lnTo>
                <a:lnTo>
                  <a:pt x="375197" y="458020"/>
                </a:lnTo>
                <a:lnTo>
                  <a:pt x="376900" y="458020"/>
                </a:lnTo>
                <a:lnTo>
                  <a:pt x="383716" y="454605"/>
                </a:lnTo>
                <a:lnTo>
                  <a:pt x="388850" y="449483"/>
                </a:lnTo>
                <a:lnTo>
                  <a:pt x="395665" y="446068"/>
                </a:lnTo>
                <a:lnTo>
                  <a:pt x="402481" y="439238"/>
                </a:lnTo>
                <a:lnTo>
                  <a:pt x="405888" y="437531"/>
                </a:lnTo>
                <a:lnTo>
                  <a:pt x="414430" y="428971"/>
                </a:lnTo>
                <a:lnTo>
                  <a:pt x="421246" y="425556"/>
                </a:lnTo>
                <a:lnTo>
                  <a:pt x="426357" y="420434"/>
                </a:lnTo>
                <a:lnTo>
                  <a:pt x="426357" y="418726"/>
                </a:lnTo>
                <a:lnTo>
                  <a:pt x="445122" y="399922"/>
                </a:lnTo>
                <a:lnTo>
                  <a:pt x="445122" y="398214"/>
                </a:lnTo>
                <a:lnTo>
                  <a:pt x="446826" y="396507"/>
                </a:lnTo>
                <a:lnTo>
                  <a:pt x="446826" y="394800"/>
                </a:lnTo>
                <a:lnTo>
                  <a:pt x="451938" y="389677"/>
                </a:lnTo>
                <a:lnTo>
                  <a:pt x="455345" y="382825"/>
                </a:lnTo>
                <a:lnTo>
                  <a:pt x="465591" y="369165"/>
                </a:lnTo>
                <a:lnTo>
                  <a:pt x="465591" y="367458"/>
                </a:lnTo>
                <a:lnTo>
                  <a:pt x="468999" y="360605"/>
                </a:lnTo>
                <a:lnTo>
                  <a:pt x="472406" y="357190"/>
                </a:lnTo>
                <a:lnTo>
                  <a:pt x="474110" y="352068"/>
                </a:lnTo>
                <a:lnTo>
                  <a:pt x="475814" y="348653"/>
                </a:lnTo>
                <a:lnTo>
                  <a:pt x="479222" y="343531"/>
                </a:lnTo>
                <a:lnTo>
                  <a:pt x="479222" y="341824"/>
                </a:lnTo>
                <a:lnTo>
                  <a:pt x="482652" y="334971"/>
                </a:lnTo>
                <a:lnTo>
                  <a:pt x="484356" y="328141"/>
                </a:lnTo>
                <a:lnTo>
                  <a:pt x="487764" y="319604"/>
                </a:lnTo>
                <a:lnTo>
                  <a:pt x="487764" y="317897"/>
                </a:lnTo>
                <a:lnTo>
                  <a:pt x="489467" y="314459"/>
                </a:lnTo>
                <a:lnTo>
                  <a:pt x="489467" y="311044"/>
                </a:lnTo>
                <a:lnTo>
                  <a:pt x="491171" y="309337"/>
                </a:lnTo>
                <a:lnTo>
                  <a:pt x="491277" y="307206"/>
                </a:lnTo>
                <a:lnTo>
                  <a:pt x="492489" y="302348"/>
                </a:lnTo>
                <a:lnTo>
                  <a:pt x="492489" y="180778"/>
                </a:lnTo>
                <a:lnTo>
                  <a:pt x="491171" y="179458"/>
                </a:lnTo>
                <a:lnTo>
                  <a:pt x="491171" y="176043"/>
                </a:lnTo>
                <a:lnTo>
                  <a:pt x="489467" y="170898"/>
                </a:lnTo>
                <a:lnTo>
                  <a:pt x="489467" y="169190"/>
                </a:lnTo>
                <a:lnTo>
                  <a:pt x="486060" y="162361"/>
                </a:lnTo>
                <a:lnTo>
                  <a:pt x="486060" y="158946"/>
                </a:lnTo>
                <a:lnTo>
                  <a:pt x="484356" y="153823"/>
                </a:lnTo>
                <a:lnTo>
                  <a:pt x="484356" y="152116"/>
                </a:lnTo>
                <a:lnTo>
                  <a:pt x="482652" y="152116"/>
                </a:lnTo>
                <a:lnTo>
                  <a:pt x="482652" y="148701"/>
                </a:lnTo>
                <a:lnTo>
                  <a:pt x="480925" y="143556"/>
                </a:lnTo>
                <a:lnTo>
                  <a:pt x="477518" y="140141"/>
                </a:lnTo>
                <a:lnTo>
                  <a:pt x="475814" y="135019"/>
                </a:lnTo>
                <a:lnTo>
                  <a:pt x="472406" y="129897"/>
                </a:lnTo>
                <a:lnTo>
                  <a:pt x="470702" y="124774"/>
                </a:lnTo>
                <a:lnTo>
                  <a:pt x="467295" y="119629"/>
                </a:lnTo>
                <a:lnTo>
                  <a:pt x="467295" y="116214"/>
                </a:lnTo>
                <a:lnTo>
                  <a:pt x="465591" y="116214"/>
                </a:lnTo>
                <a:lnTo>
                  <a:pt x="462183" y="109385"/>
                </a:lnTo>
                <a:lnTo>
                  <a:pt x="458776" y="105970"/>
                </a:lnTo>
                <a:lnTo>
                  <a:pt x="453641" y="95702"/>
                </a:lnTo>
                <a:lnTo>
                  <a:pt x="446826" y="88873"/>
                </a:lnTo>
                <a:lnTo>
                  <a:pt x="445122" y="85458"/>
                </a:lnTo>
                <a:lnTo>
                  <a:pt x="436603" y="76921"/>
                </a:lnTo>
                <a:lnTo>
                  <a:pt x="433195" y="70068"/>
                </a:lnTo>
                <a:lnTo>
                  <a:pt x="428061" y="64946"/>
                </a:lnTo>
                <a:lnTo>
                  <a:pt x="426357" y="64946"/>
                </a:lnTo>
                <a:lnTo>
                  <a:pt x="407592" y="46141"/>
                </a:lnTo>
                <a:lnTo>
                  <a:pt x="405888" y="46141"/>
                </a:lnTo>
                <a:lnTo>
                  <a:pt x="404185" y="44434"/>
                </a:lnTo>
                <a:lnTo>
                  <a:pt x="402481" y="44434"/>
                </a:lnTo>
                <a:lnTo>
                  <a:pt x="397369" y="39311"/>
                </a:lnTo>
                <a:lnTo>
                  <a:pt x="104036" y="39311"/>
                </a:lnTo>
                <a:lnTo>
                  <a:pt x="104036" y="37604"/>
                </a:lnTo>
                <a:close/>
              </a:path>
              <a:path w="492760" h="492760">
                <a:moveTo>
                  <a:pt x="322332" y="1702"/>
                </a:moveTo>
                <a:lnTo>
                  <a:pt x="177369" y="1702"/>
                </a:lnTo>
                <a:lnTo>
                  <a:pt x="170554" y="5140"/>
                </a:lnTo>
                <a:lnTo>
                  <a:pt x="167123" y="5140"/>
                </a:lnTo>
                <a:lnTo>
                  <a:pt x="163716" y="6847"/>
                </a:lnTo>
                <a:lnTo>
                  <a:pt x="160308" y="6847"/>
                </a:lnTo>
                <a:lnTo>
                  <a:pt x="160308" y="8555"/>
                </a:lnTo>
                <a:lnTo>
                  <a:pt x="156900" y="8555"/>
                </a:lnTo>
                <a:lnTo>
                  <a:pt x="151789" y="10262"/>
                </a:lnTo>
                <a:lnTo>
                  <a:pt x="148381" y="13677"/>
                </a:lnTo>
                <a:lnTo>
                  <a:pt x="143247" y="15385"/>
                </a:lnTo>
                <a:lnTo>
                  <a:pt x="138135" y="18799"/>
                </a:lnTo>
                <a:lnTo>
                  <a:pt x="133024" y="20507"/>
                </a:lnTo>
                <a:lnTo>
                  <a:pt x="127912" y="23922"/>
                </a:lnTo>
                <a:lnTo>
                  <a:pt x="124505" y="23922"/>
                </a:lnTo>
                <a:lnTo>
                  <a:pt x="124505" y="25629"/>
                </a:lnTo>
                <a:lnTo>
                  <a:pt x="117667" y="29067"/>
                </a:lnTo>
                <a:lnTo>
                  <a:pt x="114259" y="32482"/>
                </a:lnTo>
                <a:lnTo>
                  <a:pt x="104036" y="37604"/>
                </a:lnTo>
                <a:lnTo>
                  <a:pt x="104036" y="39311"/>
                </a:lnTo>
                <a:lnTo>
                  <a:pt x="397369" y="39311"/>
                </a:lnTo>
                <a:lnTo>
                  <a:pt x="390554" y="35897"/>
                </a:lnTo>
                <a:lnTo>
                  <a:pt x="376900" y="25629"/>
                </a:lnTo>
                <a:lnTo>
                  <a:pt x="375196" y="25629"/>
                </a:lnTo>
                <a:lnTo>
                  <a:pt x="371789" y="22214"/>
                </a:lnTo>
                <a:lnTo>
                  <a:pt x="368381" y="20507"/>
                </a:lnTo>
                <a:lnTo>
                  <a:pt x="363270" y="18799"/>
                </a:lnTo>
                <a:lnTo>
                  <a:pt x="356432" y="15385"/>
                </a:lnTo>
                <a:lnTo>
                  <a:pt x="351320" y="11970"/>
                </a:lnTo>
                <a:lnTo>
                  <a:pt x="349616" y="11970"/>
                </a:lnTo>
                <a:lnTo>
                  <a:pt x="342801" y="8555"/>
                </a:lnTo>
                <a:lnTo>
                  <a:pt x="334259" y="6847"/>
                </a:lnTo>
                <a:lnTo>
                  <a:pt x="327444" y="3410"/>
                </a:lnTo>
                <a:lnTo>
                  <a:pt x="325740" y="3410"/>
                </a:lnTo>
                <a:lnTo>
                  <a:pt x="322332" y="1702"/>
                </a:lnTo>
                <a:close/>
              </a:path>
              <a:path w="492760" h="492760">
                <a:moveTo>
                  <a:pt x="317225" y="0"/>
                </a:moveTo>
                <a:lnTo>
                  <a:pt x="184171" y="0"/>
                </a:lnTo>
                <a:lnTo>
                  <a:pt x="179073" y="1702"/>
                </a:lnTo>
                <a:lnTo>
                  <a:pt x="318924" y="1702"/>
                </a:lnTo>
                <a:lnTo>
                  <a:pt x="317225" y="0"/>
                </a:lnTo>
                <a:close/>
              </a:path>
            </a:pathLst>
          </a:custGeom>
          <a:solidFill>
            <a:srgbClr val="2E2E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819655" y="5831641"/>
            <a:ext cx="317500" cy="318135"/>
          </a:xfrm>
          <a:custGeom>
            <a:avLst/>
            <a:gdLst/>
            <a:ahLst/>
            <a:cxnLst/>
            <a:rect l="l" t="t" r="r" b="b"/>
            <a:pathLst>
              <a:path w="317500" h="318135">
                <a:moveTo>
                  <a:pt x="284813" y="0"/>
                </a:moveTo>
                <a:lnTo>
                  <a:pt x="1705" y="283702"/>
                </a:lnTo>
                <a:lnTo>
                  <a:pt x="0" y="290539"/>
                </a:lnTo>
                <a:lnTo>
                  <a:pt x="0" y="302503"/>
                </a:lnTo>
                <a:lnTo>
                  <a:pt x="1705" y="307630"/>
                </a:lnTo>
                <a:lnTo>
                  <a:pt x="5116" y="312757"/>
                </a:lnTo>
                <a:lnTo>
                  <a:pt x="10232" y="316175"/>
                </a:lnTo>
                <a:lnTo>
                  <a:pt x="15349" y="317885"/>
                </a:lnTo>
                <a:lnTo>
                  <a:pt x="27286" y="317885"/>
                </a:lnTo>
                <a:lnTo>
                  <a:pt x="34108" y="316175"/>
                </a:lnTo>
                <a:lnTo>
                  <a:pt x="317209" y="32464"/>
                </a:lnTo>
                <a:lnTo>
                  <a:pt x="284813"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2090816" y="5467616"/>
            <a:ext cx="409575" cy="410209"/>
          </a:xfrm>
          <a:custGeom>
            <a:avLst/>
            <a:gdLst/>
            <a:ahLst/>
            <a:cxnLst/>
            <a:rect l="l" t="t" r="r" b="b"/>
            <a:pathLst>
              <a:path w="409575" h="410210">
                <a:moveTo>
                  <a:pt x="204665" y="0"/>
                </a:moveTo>
                <a:lnTo>
                  <a:pt x="164164" y="3844"/>
                </a:lnTo>
                <a:lnTo>
                  <a:pt x="126220" y="15389"/>
                </a:lnTo>
                <a:lnTo>
                  <a:pt x="91249" y="34396"/>
                </a:lnTo>
                <a:lnTo>
                  <a:pt x="61406" y="59805"/>
                </a:lnTo>
                <a:lnTo>
                  <a:pt x="36030" y="89720"/>
                </a:lnTo>
                <a:lnTo>
                  <a:pt x="17061" y="124756"/>
                </a:lnTo>
                <a:lnTo>
                  <a:pt x="4696" y="162994"/>
                </a:lnTo>
                <a:lnTo>
                  <a:pt x="0" y="205074"/>
                </a:lnTo>
                <a:lnTo>
                  <a:pt x="1228" y="225540"/>
                </a:lnTo>
                <a:lnTo>
                  <a:pt x="10082" y="265175"/>
                </a:lnTo>
                <a:lnTo>
                  <a:pt x="25664" y="302025"/>
                </a:lnTo>
                <a:lnTo>
                  <a:pt x="47998" y="334171"/>
                </a:lnTo>
                <a:lnTo>
                  <a:pt x="75849" y="362071"/>
                </a:lnTo>
                <a:lnTo>
                  <a:pt x="107930" y="384453"/>
                </a:lnTo>
                <a:lnTo>
                  <a:pt x="144713" y="400077"/>
                </a:lnTo>
                <a:lnTo>
                  <a:pt x="184255" y="408944"/>
                </a:lnTo>
                <a:lnTo>
                  <a:pt x="204665" y="410171"/>
                </a:lnTo>
                <a:lnTo>
                  <a:pt x="226060" y="408944"/>
                </a:lnTo>
                <a:lnTo>
                  <a:pt x="266294" y="400077"/>
                </a:lnTo>
                <a:lnTo>
                  <a:pt x="303094" y="384453"/>
                </a:lnTo>
                <a:lnTo>
                  <a:pt x="335181" y="362071"/>
                </a:lnTo>
                <a:lnTo>
                  <a:pt x="363032" y="334171"/>
                </a:lnTo>
                <a:lnTo>
                  <a:pt x="385360" y="302025"/>
                </a:lnTo>
                <a:lnTo>
                  <a:pt x="400682" y="265175"/>
                </a:lnTo>
                <a:lnTo>
                  <a:pt x="408349" y="225540"/>
                </a:lnTo>
                <a:lnTo>
                  <a:pt x="409307" y="205074"/>
                </a:lnTo>
                <a:lnTo>
                  <a:pt x="408349" y="183634"/>
                </a:lnTo>
                <a:lnTo>
                  <a:pt x="400682" y="143315"/>
                </a:lnTo>
                <a:lnTo>
                  <a:pt x="385360" y="106437"/>
                </a:lnTo>
                <a:lnTo>
                  <a:pt x="363032" y="74282"/>
                </a:lnTo>
                <a:lnTo>
                  <a:pt x="335181" y="46382"/>
                </a:lnTo>
                <a:lnTo>
                  <a:pt x="303094" y="24010"/>
                </a:lnTo>
                <a:lnTo>
                  <a:pt x="266294" y="8653"/>
                </a:lnTo>
                <a:lnTo>
                  <a:pt x="226060" y="960"/>
                </a:lnTo>
                <a:lnTo>
                  <a:pt x="20466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2016637" y="3523090"/>
            <a:ext cx="621472" cy="87364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2260600" y="5122926"/>
            <a:ext cx="110236" cy="216535"/>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2389441" y="1747710"/>
            <a:ext cx="134112" cy="13411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705417" y="1962467"/>
            <a:ext cx="134112" cy="13423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2439416" y="2185161"/>
            <a:ext cx="118745" cy="118745"/>
          </a:xfrm>
          <a:custGeom>
            <a:avLst/>
            <a:gdLst/>
            <a:ahLst/>
            <a:cxnLst/>
            <a:rect l="l" t="t" r="r" b="b"/>
            <a:pathLst>
              <a:path w="118744" h="118744">
                <a:moveTo>
                  <a:pt x="59054" y="0"/>
                </a:moveTo>
                <a:lnTo>
                  <a:pt x="36058" y="4657"/>
                </a:lnTo>
                <a:lnTo>
                  <a:pt x="17287" y="17351"/>
                </a:lnTo>
                <a:lnTo>
                  <a:pt x="4637" y="36165"/>
                </a:lnTo>
                <a:lnTo>
                  <a:pt x="0" y="59182"/>
                </a:lnTo>
                <a:lnTo>
                  <a:pt x="4637" y="82252"/>
                </a:lnTo>
                <a:lnTo>
                  <a:pt x="17287" y="101060"/>
                </a:lnTo>
                <a:lnTo>
                  <a:pt x="36058" y="113724"/>
                </a:lnTo>
                <a:lnTo>
                  <a:pt x="59054" y="118363"/>
                </a:lnTo>
                <a:lnTo>
                  <a:pt x="82125" y="113724"/>
                </a:lnTo>
                <a:lnTo>
                  <a:pt x="100933" y="101060"/>
                </a:lnTo>
                <a:lnTo>
                  <a:pt x="113597" y="82252"/>
                </a:lnTo>
                <a:lnTo>
                  <a:pt x="118236" y="59182"/>
                </a:lnTo>
                <a:lnTo>
                  <a:pt x="113597" y="36165"/>
                </a:lnTo>
                <a:lnTo>
                  <a:pt x="100933" y="17351"/>
                </a:lnTo>
                <a:lnTo>
                  <a:pt x="82125" y="4657"/>
                </a:lnTo>
                <a:lnTo>
                  <a:pt x="59054"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2657157" y="2404554"/>
            <a:ext cx="134112" cy="135636"/>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2163762" y="2507297"/>
            <a:ext cx="134112" cy="134112"/>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724850" y="2273744"/>
            <a:ext cx="134112" cy="135762"/>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2134361" y="2015617"/>
            <a:ext cx="118745" cy="118745"/>
          </a:xfrm>
          <a:custGeom>
            <a:avLst/>
            <a:gdLst/>
            <a:ahLst/>
            <a:cxnLst/>
            <a:rect l="l" t="t" r="r" b="b"/>
            <a:pathLst>
              <a:path w="118744" h="118744">
                <a:moveTo>
                  <a:pt x="59055" y="0"/>
                </a:moveTo>
                <a:lnTo>
                  <a:pt x="36058" y="4637"/>
                </a:lnTo>
                <a:lnTo>
                  <a:pt x="17287" y="17287"/>
                </a:lnTo>
                <a:lnTo>
                  <a:pt x="4637" y="36058"/>
                </a:lnTo>
                <a:lnTo>
                  <a:pt x="0" y="59055"/>
                </a:lnTo>
                <a:lnTo>
                  <a:pt x="4637" y="82125"/>
                </a:lnTo>
                <a:lnTo>
                  <a:pt x="17287" y="100933"/>
                </a:lnTo>
                <a:lnTo>
                  <a:pt x="36058" y="113597"/>
                </a:lnTo>
                <a:lnTo>
                  <a:pt x="59055" y="118237"/>
                </a:lnTo>
                <a:lnTo>
                  <a:pt x="82125" y="113597"/>
                </a:lnTo>
                <a:lnTo>
                  <a:pt x="100933" y="100933"/>
                </a:lnTo>
                <a:lnTo>
                  <a:pt x="113597" y="82125"/>
                </a:lnTo>
                <a:lnTo>
                  <a:pt x="118237" y="59055"/>
                </a:lnTo>
                <a:lnTo>
                  <a:pt x="113597" y="36058"/>
                </a:lnTo>
                <a:lnTo>
                  <a:pt x="100933" y="17287"/>
                </a:lnTo>
                <a:lnTo>
                  <a:pt x="82125" y="4637"/>
                </a:lnTo>
                <a:lnTo>
                  <a:pt x="59055"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860423" y="1872360"/>
            <a:ext cx="120014" cy="120014"/>
          </a:xfrm>
          <a:custGeom>
            <a:avLst/>
            <a:gdLst/>
            <a:ahLst/>
            <a:cxnLst/>
            <a:rect l="l" t="t" r="r" b="b"/>
            <a:pathLst>
              <a:path w="120014" h="120014">
                <a:moveTo>
                  <a:pt x="59181" y="0"/>
                </a:moveTo>
                <a:lnTo>
                  <a:pt x="36111" y="4895"/>
                </a:lnTo>
                <a:lnTo>
                  <a:pt x="17303" y="18113"/>
                </a:lnTo>
                <a:lnTo>
                  <a:pt x="4639" y="37451"/>
                </a:lnTo>
                <a:lnTo>
                  <a:pt x="0" y="60705"/>
                </a:lnTo>
                <a:lnTo>
                  <a:pt x="4639" y="83722"/>
                </a:lnTo>
                <a:lnTo>
                  <a:pt x="17303" y="102536"/>
                </a:lnTo>
                <a:lnTo>
                  <a:pt x="36111" y="115230"/>
                </a:lnTo>
                <a:lnTo>
                  <a:pt x="59181" y="119887"/>
                </a:lnTo>
                <a:lnTo>
                  <a:pt x="83079" y="115230"/>
                </a:lnTo>
                <a:lnTo>
                  <a:pt x="102346" y="102536"/>
                </a:lnTo>
                <a:lnTo>
                  <a:pt x="115206" y="83722"/>
                </a:lnTo>
                <a:lnTo>
                  <a:pt x="119887" y="60705"/>
                </a:lnTo>
                <a:lnTo>
                  <a:pt x="115206" y="37451"/>
                </a:lnTo>
                <a:lnTo>
                  <a:pt x="102346" y="18113"/>
                </a:lnTo>
                <a:lnTo>
                  <a:pt x="83079" y="4895"/>
                </a:lnTo>
                <a:lnTo>
                  <a:pt x="59181"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970913" y="1962657"/>
            <a:ext cx="163830" cy="85725"/>
          </a:xfrm>
          <a:custGeom>
            <a:avLst/>
            <a:gdLst/>
            <a:ahLst/>
            <a:cxnLst/>
            <a:rect l="l" t="t" r="r" b="b"/>
            <a:pathLst>
              <a:path w="163830" h="85725">
                <a:moveTo>
                  <a:pt x="0" y="0"/>
                </a:moveTo>
                <a:lnTo>
                  <a:pt x="94493" y="49486"/>
                </a:lnTo>
                <a:lnTo>
                  <a:pt x="143017" y="74898"/>
                </a:lnTo>
                <a:lnTo>
                  <a:pt x="160895" y="84260"/>
                </a:lnTo>
                <a:lnTo>
                  <a:pt x="163449" y="85597"/>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2243327" y="2105786"/>
            <a:ext cx="205740" cy="107950"/>
          </a:xfrm>
          <a:custGeom>
            <a:avLst/>
            <a:gdLst/>
            <a:ahLst/>
            <a:cxnLst/>
            <a:rect l="l" t="t" r="r" b="b"/>
            <a:pathLst>
              <a:path w="205739" h="107950">
                <a:moveTo>
                  <a:pt x="0" y="0"/>
                </a:moveTo>
                <a:lnTo>
                  <a:pt x="118723" y="62114"/>
                </a:lnTo>
                <a:lnTo>
                  <a:pt x="179689" y="94011"/>
                </a:lnTo>
                <a:lnTo>
                  <a:pt x="202150" y="105763"/>
                </a:lnTo>
                <a:lnTo>
                  <a:pt x="205359" y="10744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1851025" y="2244344"/>
            <a:ext cx="588645" cy="96520"/>
          </a:xfrm>
          <a:custGeom>
            <a:avLst/>
            <a:gdLst/>
            <a:ahLst/>
            <a:cxnLst/>
            <a:rect l="l" t="t" r="r" b="b"/>
            <a:pathLst>
              <a:path w="588644" h="96519">
                <a:moveTo>
                  <a:pt x="588391" y="0"/>
                </a:moveTo>
                <a:lnTo>
                  <a:pt x="248227" y="55800"/>
                </a:lnTo>
                <a:lnTo>
                  <a:pt x="73548" y="84454"/>
                </a:lnTo>
                <a:lnTo>
                  <a:pt x="9193" y="95011"/>
                </a:lnTo>
                <a:lnTo>
                  <a:pt x="0" y="96519"/>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1843277" y="2370454"/>
            <a:ext cx="337820" cy="171450"/>
          </a:xfrm>
          <a:custGeom>
            <a:avLst/>
            <a:gdLst/>
            <a:ahLst/>
            <a:cxnLst/>
            <a:rect l="l" t="t" r="r" b="b"/>
            <a:pathLst>
              <a:path w="337819" h="171450">
                <a:moveTo>
                  <a:pt x="0" y="0"/>
                </a:moveTo>
                <a:lnTo>
                  <a:pt x="195228" y="98972"/>
                </a:lnTo>
                <a:lnTo>
                  <a:pt x="295481" y="149796"/>
                </a:lnTo>
                <a:lnTo>
                  <a:pt x="332416" y="168521"/>
                </a:lnTo>
                <a:lnTo>
                  <a:pt x="337693" y="171196"/>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2289936" y="2501138"/>
            <a:ext cx="381635" cy="73660"/>
          </a:xfrm>
          <a:custGeom>
            <a:avLst/>
            <a:gdLst/>
            <a:ahLst/>
            <a:cxnLst/>
            <a:rect l="l" t="t" r="r" b="b"/>
            <a:pathLst>
              <a:path w="381635" h="73660">
                <a:moveTo>
                  <a:pt x="0" y="73151"/>
                </a:moveTo>
                <a:lnTo>
                  <a:pt x="220485" y="30861"/>
                </a:lnTo>
                <a:lnTo>
                  <a:pt x="333708" y="9144"/>
                </a:lnTo>
                <a:lnTo>
                  <a:pt x="375421" y="1143"/>
                </a:lnTo>
                <a:lnTo>
                  <a:pt x="381381"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980310" y="1814829"/>
            <a:ext cx="417195" cy="102870"/>
          </a:xfrm>
          <a:custGeom>
            <a:avLst/>
            <a:gdLst/>
            <a:ahLst/>
            <a:cxnLst/>
            <a:rect l="l" t="t" r="r" b="b"/>
            <a:pathLst>
              <a:path w="417194" h="102869">
                <a:moveTo>
                  <a:pt x="417068" y="0"/>
                </a:moveTo>
                <a:lnTo>
                  <a:pt x="175950" y="59398"/>
                </a:lnTo>
                <a:lnTo>
                  <a:pt x="52133" y="89900"/>
                </a:lnTo>
                <a:lnTo>
                  <a:pt x="6516" y="101137"/>
                </a:lnTo>
                <a:lnTo>
                  <a:pt x="0" y="102743"/>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p:nvPr/>
        </p:nvSpPr>
        <p:spPr>
          <a:xfrm>
            <a:off x="2506345" y="1847469"/>
            <a:ext cx="217804" cy="143510"/>
          </a:xfrm>
          <a:custGeom>
            <a:avLst/>
            <a:gdLst/>
            <a:ahLst/>
            <a:cxnLst/>
            <a:rect l="l" t="t" r="r" b="b"/>
            <a:pathLst>
              <a:path w="217805" h="143510">
                <a:moveTo>
                  <a:pt x="0" y="0"/>
                </a:moveTo>
                <a:lnTo>
                  <a:pt x="125918" y="82819"/>
                </a:lnTo>
                <a:lnTo>
                  <a:pt x="190579" y="125349"/>
                </a:lnTo>
                <a:lnTo>
                  <a:pt x="214401" y="141017"/>
                </a:lnTo>
                <a:lnTo>
                  <a:pt x="217805" y="14325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p:nvPr/>
        </p:nvSpPr>
        <p:spPr>
          <a:xfrm>
            <a:off x="2546730" y="2063876"/>
            <a:ext cx="177800" cy="144780"/>
          </a:xfrm>
          <a:custGeom>
            <a:avLst/>
            <a:gdLst/>
            <a:ahLst/>
            <a:cxnLst/>
            <a:rect l="l" t="t" r="r" b="b"/>
            <a:pathLst>
              <a:path w="177800" h="144780">
                <a:moveTo>
                  <a:pt x="177419" y="0"/>
                </a:moveTo>
                <a:lnTo>
                  <a:pt x="74848" y="83627"/>
                </a:lnTo>
                <a:lnTo>
                  <a:pt x="22177" y="126571"/>
                </a:lnTo>
                <a:lnTo>
                  <a:pt x="2772" y="142392"/>
                </a:lnTo>
                <a:lnTo>
                  <a:pt x="0" y="14465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2271267" y="2295779"/>
            <a:ext cx="185420" cy="233679"/>
          </a:xfrm>
          <a:custGeom>
            <a:avLst/>
            <a:gdLst/>
            <a:ahLst/>
            <a:cxnLst/>
            <a:rect l="l" t="t" r="r" b="b"/>
            <a:pathLst>
              <a:path w="185419" h="233680">
                <a:moveTo>
                  <a:pt x="0" y="233425"/>
                </a:moveTo>
                <a:lnTo>
                  <a:pt x="107122" y="98476"/>
                </a:lnTo>
                <a:lnTo>
                  <a:pt x="162131" y="29178"/>
                </a:lnTo>
                <a:lnTo>
                  <a:pt x="182397" y="3647"/>
                </a:lnTo>
                <a:lnTo>
                  <a:pt x="185293"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p:nvPr/>
        </p:nvSpPr>
        <p:spPr>
          <a:xfrm>
            <a:off x="2252598" y="1873885"/>
            <a:ext cx="175895" cy="644525"/>
          </a:xfrm>
          <a:custGeom>
            <a:avLst/>
            <a:gdLst/>
            <a:ahLst/>
            <a:cxnLst/>
            <a:rect l="l" t="t" r="r" b="b"/>
            <a:pathLst>
              <a:path w="175894" h="644525">
                <a:moveTo>
                  <a:pt x="175894" y="0"/>
                </a:moveTo>
                <a:lnTo>
                  <a:pt x="74205" y="372542"/>
                </a:lnTo>
                <a:lnTo>
                  <a:pt x="21986" y="563848"/>
                </a:lnTo>
                <a:lnTo>
                  <a:pt x="2748" y="634329"/>
                </a:lnTo>
                <a:lnTo>
                  <a:pt x="0" y="644398"/>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object 76"/>
          <p:cNvSpPr/>
          <p:nvPr/>
        </p:nvSpPr>
        <p:spPr>
          <a:xfrm>
            <a:off x="2193417" y="2133854"/>
            <a:ext cx="37465" cy="381635"/>
          </a:xfrm>
          <a:custGeom>
            <a:avLst/>
            <a:gdLst/>
            <a:ahLst/>
            <a:cxnLst/>
            <a:rect l="l" t="t" r="r" b="b"/>
            <a:pathLst>
              <a:path w="37464" h="381635">
                <a:moveTo>
                  <a:pt x="0" y="0"/>
                </a:moveTo>
                <a:lnTo>
                  <a:pt x="21659" y="220485"/>
                </a:lnTo>
                <a:lnTo>
                  <a:pt x="32781" y="333708"/>
                </a:lnTo>
                <a:lnTo>
                  <a:pt x="36879" y="375421"/>
                </a:lnTo>
                <a:lnTo>
                  <a:pt x="37464" y="38138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1941322" y="1987550"/>
            <a:ext cx="266700" cy="527685"/>
          </a:xfrm>
          <a:custGeom>
            <a:avLst/>
            <a:gdLst/>
            <a:ahLst/>
            <a:cxnLst/>
            <a:rect l="l" t="t" r="r" b="b"/>
            <a:pathLst>
              <a:path w="266700" h="527685">
                <a:moveTo>
                  <a:pt x="266191" y="527685"/>
                </a:moveTo>
                <a:lnTo>
                  <a:pt x="112299" y="222617"/>
                </a:lnTo>
                <a:lnTo>
                  <a:pt x="33274" y="65960"/>
                </a:lnTo>
                <a:lnTo>
                  <a:pt x="4159" y="8245"/>
                </a:lnTo>
                <a:lnTo>
                  <a:pt x="0" y="0"/>
                </a:lnTo>
              </a:path>
            </a:pathLst>
          </a:custGeom>
          <a:ln w="1587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2235454" y="1856867"/>
            <a:ext cx="179070" cy="177800"/>
          </a:xfrm>
          <a:custGeom>
            <a:avLst/>
            <a:gdLst/>
            <a:ahLst/>
            <a:cxnLst/>
            <a:rect l="l" t="t" r="r" b="b"/>
            <a:pathLst>
              <a:path w="179069" h="177800">
                <a:moveTo>
                  <a:pt x="0" y="177419"/>
                </a:moveTo>
                <a:lnTo>
                  <a:pt x="103524" y="74848"/>
                </a:lnTo>
                <a:lnTo>
                  <a:pt x="156686" y="22177"/>
                </a:lnTo>
                <a:lnTo>
                  <a:pt x="176272" y="2772"/>
                </a:lnTo>
                <a:lnTo>
                  <a:pt x="179069"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p:nvPr/>
        </p:nvSpPr>
        <p:spPr>
          <a:xfrm>
            <a:off x="2481452" y="1873885"/>
            <a:ext cx="222885" cy="543560"/>
          </a:xfrm>
          <a:custGeom>
            <a:avLst/>
            <a:gdLst/>
            <a:ahLst/>
            <a:cxnLst/>
            <a:rect l="l" t="t" r="r" b="b"/>
            <a:pathLst>
              <a:path w="222885" h="543560">
                <a:moveTo>
                  <a:pt x="0" y="0"/>
                </a:moveTo>
                <a:lnTo>
                  <a:pt x="128635" y="314098"/>
                </a:lnTo>
                <a:lnTo>
                  <a:pt x="194691" y="475392"/>
                </a:lnTo>
                <a:lnTo>
                  <a:pt x="219027" y="534816"/>
                </a:lnTo>
                <a:lnTo>
                  <a:pt x="222504" y="54330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2532760" y="2295779"/>
            <a:ext cx="139065" cy="135890"/>
          </a:xfrm>
          <a:custGeom>
            <a:avLst/>
            <a:gdLst/>
            <a:ahLst/>
            <a:cxnLst/>
            <a:rect l="l" t="t" r="r" b="b"/>
            <a:pathLst>
              <a:path w="139064" h="135889">
                <a:moveTo>
                  <a:pt x="0" y="0"/>
                </a:moveTo>
                <a:lnTo>
                  <a:pt x="80103" y="78267"/>
                </a:lnTo>
                <a:lnTo>
                  <a:pt x="121237" y="118459"/>
                </a:lnTo>
                <a:lnTo>
                  <a:pt x="136392" y="133266"/>
                </a:lnTo>
                <a:lnTo>
                  <a:pt x="138556" y="13538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1915667" y="2144267"/>
            <a:ext cx="847725" cy="277495"/>
          </a:xfrm>
          <a:custGeom>
            <a:avLst/>
            <a:gdLst/>
            <a:ahLst/>
            <a:cxnLst/>
            <a:rect l="l" t="t" r="r" b="b"/>
            <a:pathLst>
              <a:path w="847725" h="277494">
                <a:moveTo>
                  <a:pt x="0" y="277367"/>
                </a:moveTo>
                <a:lnTo>
                  <a:pt x="847344" y="277367"/>
                </a:lnTo>
                <a:lnTo>
                  <a:pt x="847344" y="0"/>
                </a:lnTo>
                <a:lnTo>
                  <a:pt x="0" y="0"/>
                </a:lnTo>
                <a:lnTo>
                  <a:pt x="0" y="27736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txBox="1"/>
          <p:nvPr/>
        </p:nvSpPr>
        <p:spPr>
          <a:xfrm>
            <a:off x="1915667" y="2144267"/>
            <a:ext cx="847725" cy="277495"/>
          </a:xfrm>
          <a:prstGeom prst="rect">
            <a:avLst/>
          </a:prstGeom>
          <a:ln w="9525">
            <a:solidFill>
              <a:srgbClr val="0078D3"/>
            </a:solidFill>
          </a:ln>
        </p:spPr>
        <p:txBody>
          <a:bodyPr vert="horz" wrap="square" lIns="0" tIns="0" rIns="0" bIns="0" rtlCol="0">
            <a:spAutoFit/>
          </a:bodyPr>
          <a:lstStyle/>
          <a:p>
            <a:pPr marL="142875" marR="0" lvl="0" indent="0" algn="l" defTabSz="914400" rtl="0" eaLnBrk="1" fontAlgn="auto" latinLnBrk="0" hangingPunct="1">
              <a:lnSpc>
                <a:spcPts val="2039"/>
              </a:lnSpc>
              <a:spcBef>
                <a:spcPts val="0"/>
              </a:spcBef>
              <a:spcAft>
                <a:spcPts val="0"/>
              </a:spcAft>
              <a:buClrTx/>
              <a:buSzTx/>
              <a:buFontTx/>
              <a:buNone/>
              <a:tabLst/>
              <a:defRPr/>
            </a:pPr>
            <a:r>
              <a:rPr kumimoji="0" sz="1750" b="0" i="0" u="none" strike="noStrike" kern="1200" cap="none" spc="-30" normalizeH="0" baseline="0" noProof="0" dirty="0">
                <a:ln>
                  <a:noFill/>
                </a:ln>
                <a:solidFill>
                  <a:prstClr val="black"/>
                </a:solidFill>
                <a:effectLst/>
                <a:uLnTx/>
                <a:uFillTx/>
                <a:latin typeface="Calibri"/>
                <a:ea typeface="+mn-ea"/>
                <a:cs typeface="Calibri"/>
              </a:rPr>
              <a:t>Model</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83" name="object 83"/>
          <p:cNvSpPr/>
          <p:nvPr/>
        </p:nvSpPr>
        <p:spPr>
          <a:xfrm>
            <a:off x="3085338" y="4540758"/>
            <a:ext cx="452120" cy="0"/>
          </a:xfrm>
          <a:custGeom>
            <a:avLst/>
            <a:gdLst/>
            <a:ahLst/>
            <a:cxnLst/>
            <a:rect l="l" t="t" r="r" b="b"/>
            <a:pathLst>
              <a:path w="452120">
                <a:moveTo>
                  <a:pt x="0" y="0"/>
                </a:moveTo>
                <a:lnTo>
                  <a:pt x="451865"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3317747" y="3846614"/>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3537203" y="4066032"/>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3317747" y="4416590"/>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3537203" y="4636008"/>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object 88"/>
          <p:cNvSpPr/>
          <p:nvPr/>
        </p:nvSpPr>
        <p:spPr>
          <a:xfrm>
            <a:off x="3537203" y="4148328"/>
            <a:ext cx="632460" cy="607060"/>
          </a:xfrm>
          <a:custGeom>
            <a:avLst/>
            <a:gdLst/>
            <a:ahLst/>
            <a:cxnLst/>
            <a:rect l="l" t="t" r="r" b="b"/>
            <a:pathLst>
              <a:path w="632460" h="607060">
                <a:moveTo>
                  <a:pt x="0" y="606552"/>
                </a:moveTo>
                <a:lnTo>
                  <a:pt x="632460" y="606552"/>
                </a:lnTo>
                <a:lnTo>
                  <a:pt x="632460" y="0"/>
                </a:lnTo>
                <a:lnTo>
                  <a:pt x="0" y="0"/>
                </a:lnTo>
                <a:lnTo>
                  <a:pt x="0" y="60655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3530085" y="4045803"/>
            <a:ext cx="640715" cy="781050"/>
          </a:xfrm>
          <a:custGeom>
            <a:avLst/>
            <a:gdLst/>
            <a:ahLst/>
            <a:cxnLst/>
            <a:rect l="l" t="t" r="r" b="b"/>
            <a:pathLst>
              <a:path w="640714" h="781050">
                <a:moveTo>
                  <a:pt x="320063" y="0"/>
                </a:moveTo>
                <a:lnTo>
                  <a:pt x="260644" y="1565"/>
                </a:lnTo>
                <a:lnTo>
                  <a:pt x="202951" y="6239"/>
                </a:lnTo>
                <a:lnTo>
                  <a:pt x="148895" y="13986"/>
                </a:lnTo>
                <a:lnTo>
                  <a:pt x="100385" y="24770"/>
                </a:lnTo>
                <a:lnTo>
                  <a:pt x="59331" y="38557"/>
                </a:lnTo>
                <a:lnTo>
                  <a:pt x="7228" y="74998"/>
                </a:lnTo>
                <a:lnTo>
                  <a:pt x="0" y="97581"/>
                </a:lnTo>
                <a:lnTo>
                  <a:pt x="0" y="683026"/>
                </a:lnTo>
                <a:lnTo>
                  <a:pt x="27642" y="725297"/>
                </a:lnTo>
                <a:lnTo>
                  <a:pt x="100386" y="755835"/>
                </a:lnTo>
                <a:lnTo>
                  <a:pt x="148896" y="766617"/>
                </a:lnTo>
                <a:lnTo>
                  <a:pt x="202952" y="774361"/>
                </a:lnTo>
                <a:lnTo>
                  <a:pt x="260644" y="779033"/>
                </a:lnTo>
                <a:lnTo>
                  <a:pt x="320063" y="780598"/>
                </a:lnTo>
                <a:lnTo>
                  <a:pt x="379483" y="779033"/>
                </a:lnTo>
                <a:lnTo>
                  <a:pt x="437178" y="774361"/>
                </a:lnTo>
                <a:lnTo>
                  <a:pt x="491238" y="766617"/>
                </a:lnTo>
                <a:lnTo>
                  <a:pt x="539752" y="755835"/>
                </a:lnTo>
                <a:lnTo>
                  <a:pt x="549025" y="752722"/>
                </a:lnTo>
                <a:lnTo>
                  <a:pt x="320063" y="752722"/>
                </a:lnTo>
                <a:lnTo>
                  <a:pt x="236476" y="749533"/>
                </a:lnTo>
                <a:lnTo>
                  <a:pt x="165015" y="740968"/>
                </a:lnTo>
                <a:lnTo>
                  <a:pt x="107051" y="728532"/>
                </a:lnTo>
                <a:lnTo>
                  <a:pt x="63953" y="713727"/>
                </a:lnTo>
                <a:lnTo>
                  <a:pt x="27831" y="683026"/>
                </a:lnTo>
                <a:lnTo>
                  <a:pt x="27831" y="530267"/>
                </a:lnTo>
                <a:lnTo>
                  <a:pt x="97981" y="530267"/>
                </a:lnTo>
                <a:lnTo>
                  <a:pt x="63953" y="518578"/>
                </a:lnTo>
                <a:lnTo>
                  <a:pt x="37090" y="502909"/>
                </a:lnTo>
                <a:lnTo>
                  <a:pt x="27831" y="487877"/>
                </a:lnTo>
                <a:lnTo>
                  <a:pt x="27831" y="335119"/>
                </a:lnTo>
                <a:lnTo>
                  <a:pt x="97981" y="335119"/>
                </a:lnTo>
                <a:lnTo>
                  <a:pt x="63953" y="323430"/>
                </a:lnTo>
                <a:lnTo>
                  <a:pt x="37090" y="307760"/>
                </a:lnTo>
                <a:lnTo>
                  <a:pt x="27831" y="292729"/>
                </a:lnTo>
                <a:lnTo>
                  <a:pt x="27831" y="139971"/>
                </a:lnTo>
                <a:lnTo>
                  <a:pt x="97980" y="139971"/>
                </a:lnTo>
                <a:lnTo>
                  <a:pt x="63953" y="128282"/>
                </a:lnTo>
                <a:lnTo>
                  <a:pt x="37090" y="112612"/>
                </a:lnTo>
                <a:lnTo>
                  <a:pt x="27831" y="97581"/>
                </a:lnTo>
                <a:lnTo>
                  <a:pt x="37090" y="82542"/>
                </a:lnTo>
                <a:lnTo>
                  <a:pt x="107051" y="52063"/>
                </a:lnTo>
                <a:lnTo>
                  <a:pt x="165015" y="39628"/>
                </a:lnTo>
                <a:lnTo>
                  <a:pt x="236475" y="31066"/>
                </a:lnTo>
                <a:lnTo>
                  <a:pt x="320063" y="27878"/>
                </a:lnTo>
                <a:lnTo>
                  <a:pt x="549006" y="27878"/>
                </a:lnTo>
                <a:lnTo>
                  <a:pt x="539752" y="24770"/>
                </a:lnTo>
                <a:lnTo>
                  <a:pt x="491238" y="13986"/>
                </a:lnTo>
                <a:lnTo>
                  <a:pt x="437178" y="6239"/>
                </a:lnTo>
                <a:lnTo>
                  <a:pt x="379483" y="1565"/>
                </a:lnTo>
                <a:lnTo>
                  <a:pt x="320063" y="0"/>
                </a:lnTo>
                <a:close/>
              </a:path>
              <a:path w="640714" h="781050">
                <a:moveTo>
                  <a:pt x="640149" y="530268"/>
                </a:moveTo>
                <a:lnTo>
                  <a:pt x="612317" y="530268"/>
                </a:lnTo>
                <a:lnTo>
                  <a:pt x="612317" y="683026"/>
                </a:lnTo>
                <a:lnTo>
                  <a:pt x="603057" y="698057"/>
                </a:lnTo>
                <a:lnTo>
                  <a:pt x="533086" y="728532"/>
                </a:lnTo>
                <a:lnTo>
                  <a:pt x="475117" y="740968"/>
                </a:lnTo>
                <a:lnTo>
                  <a:pt x="403652" y="749533"/>
                </a:lnTo>
                <a:lnTo>
                  <a:pt x="320063" y="752722"/>
                </a:lnTo>
                <a:lnTo>
                  <a:pt x="549025" y="752722"/>
                </a:lnTo>
                <a:lnTo>
                  <a:pt x="580810" y="742050"/>
                </a:lnTo>
                <a:lnTo>
                  <a:pt x="612503" y="725297"/>
                </a:lnTo>
                <a:lnTo>
                  <a:pt x="632919" y="705611"/>
                </a:lnTo>
                <a:lnTo>
                  <a:pt x="640149" y="683026"/>
                </a:lnTo>
                <a:lnTo>
                  <a:pt x="640149" y="530268"/>
                </a:lnTo>
                <a:close/>
              </a:path>
              <a:path w="640714" h="781050">
                <a:moveTo>
                  <a:pt x="578237" y="613330"/>
                </a:moveTo>
                <a:lnTo>
                  <a:pt x="562866" y="613330"/>
                </a:lnTo>
                <a:lnTo>
                  <a:pt x="556632" y="619567"/>
                </a:lnTo>
                <a:lnTo>
                  <a:pt x="556632" y="634964"/>
                </a:lnTo>
                <a:lnTo>
                  <a:pt x="562866" y="641208"/>
                </a:lnTo>
                <a:lnTo>
                  <a:pt x="578237" y="641208"/>
                </a:lnTo>
                <a:lnTo>
                  <a:pt x="584463" y="634964"/>
                </a:lnTo>
                <a:lnTo>
                  <a:pt x="584463" y="619567"/>
                </a:lnTo>
                <a:lnTo>
                  <a:pt x="578237" y="613330"/>
                </a:lnTo>
                <a:close/>
              </a:path>
              <a:path w="640714" h="781050">
                <a:moveTo>
                  <a:pt x="97981" y="530267"/>
                </a:moveTo>
                <a:lnTo>
                  <a:pt x="27831" y="530267"/>
                </a:lnTo>
                <a:lnTo>
                  <a:pt x="59549" y="546983"/>
                </a:lnTo>
                <a:lnTo>
                  <a:pt x="100598" y="560738"/>
                </a:lnTo>
                <a:lnTo>
                  <a:pt x="149077" y="571498"/>
                </a:lnTo>
                <a:lnTo>
                  <a:pt x="203082" y="579226"/>
                </a:lnTo>
                <a:lnTo>
                  <a:pt x="260712" y="583890"/>
                </a:lnTo>
                <a:lnTo>
                  <a:pt x="320063" y="585452"/>
                </a:lnTo>
                <a:lnTo>
                  <a:pt x="379415" y="583890"/>
                </a:lnTo>
                <a:lnTo>
                  <a:pt x="437047" y="579226"/>
                </a:lnTo>
                <a:lnTo>
                  <a:pt x="491055" y="571498"/>
                </a:lnTo>
                <a:lnTo>
                  <a:pt x="539538" y="560738"/>
                </a:lnTo>
                <a:lnTo>
                  <a:pt x="548984" y="557573"/>
                </a:lnTo>
                <a:lnTo>
                  <a:pt x="320063" y="557573"/>
                </a:lnTo>
                <a:lnTo>
                  <a:pt x="236476" y="554384"/>
                </a:lnTo>
                <a:lnTo>
                  <a:pt x="165015" y="545820"/>
                </a:lnTo>
                <a:lnTo>
                  <a:pt x="107051" y="533383"/>
                </a:lnTo>
                <a:lnTo>
                  <a:pt x="97981" y="530267"/>
                </a:lnTo>
                <a:close/>
              </a:path>
              <a:path w="640714" h="781050">
                <a:moveTo>
                  <a:pt x="640149" y="335119"/>
                </a:moveTo>
                <a:lnTo>
                  <a:pt x="612317" y="335119"/>
                </a:lnTo>
                <a:lnTo>
                  <a:pt x="612317" y="487878"/>
                </a:lnTo>
                <a:lnTo>
                  <a:pt x="603057" y="502909"/>
                </a:lnTo>
                <a:lnTo>
                  <a:pt x="533086" y="533383"/>
                </a:lnTo>
                <a:lnTo>
                  <a:pt x="475117" y="545820"/>
                </a:lnTo>
                <a:lnTo>
                  <a:pt x="403652" y="554384"/>
                </a:lnTo>
                <a:lnTo>
                  <a:pt x="320063" y="557573"/>
                </a:lnTo>
                <a:lnTo>
                  <a:pt x="548984" y="557573"/>
                </a:lnTo>
                <a:lnTo>
                  <a:pt x="580593" y="546983"/>
                </a:lnTo>
                <a:lnTo>
                  <a:pt x="612317" y="530268"/>
                </a:lnTo>
                <a:lnTo>
                  <a:pt x="640149" y="530268"/>
                </a:lnTo>
                <a:lnTo>
                  <a:pt x="640149" y="335119"/>
                </a:lnTo>
                <a:close/>
              </a:path>
              <a:path w="640714" h="781050">
                <a:moveTo>
                  <a:pt x="578236" y="418182"/>
                </a:moveTo>
                <a:lnTo>
                  <a:pt x="562866" y="418182"/>
                </a:lnTo>
                <a:lnTo>
                  <a:pt x="556632" y="424419"/>
                </a:lnTo>
                <a:lnTo>
                  <a:pt x="556632" y="439815"/>
                </a:lnTo>
                <a:lnTo>
                  <a:pt x="562866" y="446060"/>
                </a:lnTo>
                <a:lnTo>
                  <a:pt x="578236" y="446060"/>
                </a:lnTo>
                <a:lnTo>
                  <a:pt x="584463" y="439815"/>
                </a:lnTo>
                <a:lnTo>
                  <a:pt x="584463" y="424419"/>
                </a:lnTo>
                <a:lnTo>
                  <a:pt x="578236" y="418182"/>
                </a:lnTo>
                <a:close/>
              </a:path>
              <a:path w="640714" h="781050">
                <a:moveTo>
                  <a:pt x="97981" y="335119"/>
                </a:moveTo>
                <a:lnTo>
                  <a:pt x="27831" y="335119"/>
                </a:lnTo>
                <a:lnTo>
                  <a:pt x="59549" y="351835"/>
                </a:lnTo>
                <a:lnTo>
                  <a:pt x="100598" y="365590"/>
                </a:lnTo>
                <a:lnTo>
                  <a:pt x="149077" y="376349"/>
                </a:lnTo>
                <a:lnTo>
                  <a:pt x="203082" y="384078"/>
                </a:lnTo>
                <a:lnTo>
                  <a:pt x="260712" y="388741"/>
                </a:lnTo>
                <a:lnTo>
                  <a:pt x="320063" y="390303"/>
                </a:lnTo>
                <a:lnTo>
                  <a:pt x="379415" y="388741"/>
                </a:lnTo>
                <a:lnTo>
                  <a:pt x="437046" y="384078"/>
                </a:lnTo>
                <a:lnTo>
                  <a:pt x="491055" y="376349"/>
                </a:lnTo>
                <a:lnTo>
                  <a:pt x="539538" y="365590"/>
                </a:lnTo>
                <a:lnTo>
                  <a:pt x="548984" y="362425"/>
                </a:lnTo>
                <a:lnTo>
                  <a:pt x="320063" y="362425"/>
                </a:lnTo>
                <a:lnTo>
                  <a:pt x="236475" y="359236"/>
                </a:lnTo>
                <a:lnTo>
                  <a:pt x="165015" y="350672"/>
                </a:lnTo>
                <a:lnTo>
                  <a:pt x="107051" y="338235"/>
                </a:lnTo>
                <a:lnTo>
                  <a:pt x="97981" y="335119"/>
                </a:lnTo>
                <a:close/>
              </a:path>
              <a:path w="640714" h="781050">
                <a:moveTo>
                  <a:pt x="640149" y="139971"/>
                </a:moveTo>
                <a:lnTo>
                  <a:pt x="612317" y="139971"/>
                </a:lnTo>
                <a:lnTo>
                  <a:pt x="612317" y="292729"/>
                </a:lnTo>
                <a:lnTo>
                  <a:pt x="603057" y="307760"/>
                </a:lnTo>
                <a:lnTo>
                  <a:pt x="533086" y="338235"/>
                </a:lnTo>
                <a:lnTo>
                  <a:pt x="475117" y="350672"/>
                </a:lnTo>
                <a:lnTo>
                  <a:pt x="403652" y="359236"/>
                </a:lnTo>
                <a:lnTo>
                  <a:pt x="320063" y="362425"/>
                </a:lnTo>
                <a:lnTo>
                  <a:pt x="548984" y="362425"/>
                </a:lnTo>
                <a:lnTo>
                  <a:pt x="580593" y="351835"/>
                </a:lnTo>
                <a:lnTo>
                  <a:pt x="612317" y="335119"/>
                </a:lnTo>
                <a:lnTo>
                  <a:pt x="640149" y="335119"/>
                </a:lnTo>
                <a:lnTo>
                  <a:pt x="640149" y="139971"/>
                </a:lnTo>
                <a:close/>
              </a:path>
              <a:path w="640714" h="781050">
                <a:moveTo>
                  <a:pt x="578236" y="223034"/>
                </a:moveTo>
                <a:lnTo>
                  <a:pt x="562866" y="223034"/>
                </a:lnTo>
                <a:lnTo>
                  <a:pt x="556632" y="229271"/>
                </a:lnTo>
                <a:lnTo>
                  <a:pt x="556632" y="244667"/>
                </a:lnTo>
                <a:lnTo>
                  <a:pt x="562866" y="250912"/>
                </a:lnTo>
                <a:lnTo>
                  <a:pt x="578236" y="250912"/>
                </a:lnTo>
                <a:lnTo>
                  <a:pt x="584463" y="244667"/>
                </a:lnTo>
                <a:lnTo>
                  <a:pt x="584463" y="229271"/>
                </a:lnTo>
                <a:lnTo>
                  <a:pt x="578236" y="223034"/>
                </a:lnTo>
                <a:close/>
              </a:path>
              <a:path w="640714" h="781050">
                <a:moveTo>
                  <a:pt x="97980" y="139971"/>
                </a:moveTo>
                <a:lnTo>
                  <a:pt x="27831" y="139971"/>
                </a:lnTo>
                <a:lnTo>
                  <a:pt x="59549" y="156686"/>
                </a:lnTo>
                <a:lnTo>
                  <a:pt x="100598" y="170442"/>
                </a:lnTo>
                <a:lnTo>
                  <a:pt x="149077" y="181201"/>
                </a:lnTo>
                <a:lnTo>
                  <a:pt x="203082" y="188930"/>
                </a:lnTo>
                <a:lnTo>
                  <a:pt x="260712" y="193593"/>
                </a:lnTo>
                <a:lnTo>
                  <a:pt x="320063" y="195155"/>
                </a:lnTo>
                <a:lnTo>
                  <a:pt x="379415" y="193593"/>
                </a:lnTo>
                <a:lnTo>
                  <a:pt x="437046" y="188930"/>
                </a:lnTo>
                <a:lnTo>
                  <a:pt x="491055" y="181201"/>
                </a:lnTo>
                <a:lnTo>
                  <a:pt x="539538" y="170442"/>
                </a:lnTo>
                <a:lnTo>
                  <a:pt x="548984" y="167277"/>
                </a:lnTo>
                <a:lnTo>
                  <a:pt x="320063" y="167277"/>
                </a:lnTo>
                <a:lnTo>
                  <a:pt x="236475" y="164088"/>
                </a:lnTo>
                <a:lnTo>
                  <a:pt x="165015" y="155523"/>
                </a:lnTo>
                <a:lnTo>
                  <a:pt x="107051" y="143087"/>
                </a:lnTo>
                <a:lnTo>
                  <a:pt x="97980" y="139971"/>
                </a:lnTo>
                <a:close/>
              </a:path>
              <a:path w="640714" h="781050">
                <a:moveTo>
                  <a:pt x="549006" y="27878"/>
                </a:moveTo>
                <a:lnTo>
                  <a:pt x="320063" y="27878"/>
                </a:lnTo>
                <a:lnTo>
                  <a:pt x="403652" y="31066"/>
                </a:lnTo>
                <a:lnTo>
                  <a:pt x="475117" y="39628"/>
                </a:lnTo>
                <a:lnTo>
                  <a:pt x="533086" y="52063"/>
                </a:lnTo>
                <a:lnTo>
                  <a:pt x="576190" y="66868"/>
                </a:lnTo>
                <a:lnTo>
                  <a:pt x="603057" y="82542"/>
                </a:lnTo>
                <a:lnTo>
                  <a:pt x="612317" y="97581"/>
                </a:lnTo>
                <a:lnTo>
                  <a:pt x="603057" y="112612"/>
                </a:lnTo>
                <a:lnTo>
                  <a:pt x="533086" y="143087"/>
                </a:lnTo>
                <a:lnTo>
                  <a:pt x="475117" y="155523"/>
                </a:lnTo>
                <a:lnTo>
                  <a:pt x="403652" y="164088"/>
                </a:lnTo>
                <a:lnTo>
                  <a:pt x="320063" y="167277"/>
                </a:lnTo>
                <a:lnTo>
                  <a:pt x="548984" y="167277"/>
                </a:lnTo>
                <a:lnTo>
                  <a:pt x="580593" y="156687"/>
                </a:lnTo>
                <a:lnTo>
                  <a:pt x="612317" y="139971"/>
                </a:lnTo>
                <a:lnTo>
                  <a:pt x="640149" y="139971"/>
                </a:lnTo>
                <a:lnTo>
                  <a:pt x="640149" y="97581"/>
                </a:lnTo>
                <a:lnTo>
                  <a:pt x="632919" y="74998"/>
                </a:lnTo>
                <a:lnTo>
                  <a:pt x="612502" y="55312"/>
                </a:lnTo>
                <a:lnTo>
                  <a:pt x="580810" y="38557"/>
                </a:lnTo>
                <a:lnTo>
                  <a:pt x="549006" y="27878"/>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2330704" y="2652522"/>
            <a:ext cx="110489" cy="382905"/>
          </a:xfrm>
          <a:custGeom>
            <a:avLst/>
            <a:gdLst/>
            <a:ahLst/>
            <a:cxnLst/>
            <a:rect l="l" t="t" r="r" b="b"/>
            <a:pathLst>
              <a:path w="110489" h="382905">
                <a:moveTo>
                  <a:pt x="55118" y="28828"/>
                </a:moveTo>
                <a:lnTo>
                  <a:pt x="45593" y="39714"/>
                </a:lnTo>
                <a:lnTo>
                  <a:pt x="45593" y="382524"/>
                </a:lnTo>
                <a:lnTo>
                  <a:pt x="64643" y="382524"/>
                </a:lnTo>
                <a:lnTo>
                  <a:pt x="64643" y="39714"/>
                </a:lnTo>
                <a:lnTo>
                  <a:pt x="55118" y="28828"/>
                </a:lnTo>
                <a:close/>
              </a:path>
              <a:path w="110489" h="382905">
                <a:moveTo>
                  <a:pt x="55118" y="0"/>
                </a:moveTo>
                <a:lnTo>
                  <a:pt x="3556" y="59054"/>
                </a:lnTo>
                <a:lnTo>
                  <a:pt x="0" y="62991"/>
                </a:lnTo>
                <a:lnTo>
                  <a:pt x="381" y="68961"/>
                </a:lnTo>
                <a:lnTo>
                  <a:pt x="4444" y="72389"/>
                </a:lnTo>
                <a:lnTo>
                  <a:pt x="8381" y="75945"/>
                </a:lnTo>
                <a:lnTo>
                  <a:pt x="14350" y="75564"/>
                </a:lnTo>
                <a:lnTo>
                  <a:pt x="17779" y="71500"/>
                </a:lnTo>
                <a:lnTo>
                  <a:pt x="45592" y="39714"/>
                </a:lnTo>
                <a:lnTo>
                  <a:pt x="45593" y="14477"/>
                </a:lnTo>
                <a:lnTo>
                  <a:pt x="67759" y="14477"/>
                </a:lnTo>
                <a:lnTo>
                  <a:pt x="55118" y="0"/>
                </a:lnTo>
                <a:close/>
              </a:path>
              <a:path w="110489" h="382905">
                <a:moveTo>
                  <a:pt x="67759" y="14477"/>
                </a:moveTo>
                <a:lnTo>
                  <a:pt x="64643" y="14477"/>
                </a:lnTo>
                <a:lnTo>
                  <a:pt x="64643" y="39714"/>
                </a:lnTo>
                <a:lnTo>
                  <a:pt x="92456" y="71500"/>
                </a:lnTo>
                <a:lnTo>
                  <a:pt x="95884" y="75564"/>
                </a:lnTo>
                <a:lnTo>
                  <a:pt x="101853" y="75945"/>
                </a:lnTo>
                <a:lnTo>
                  <a:pt x="105790" y="72389"/>
                </a:lnTo>
                <a:lnTo>
                  <a:pt x="109854" y="68961"/>
                </a:lnTo>
                <a:lnTo>
                  <a:pt x="110235" y="62991"/>
                </a:lnTo>
                <a:lnTo>
                  <a:pt x="106679" y="59054"/>
                </a:lnTo>
                <a:lnTo>
                  <a:pt x="67759" y="14477"/>
                </a:lnTo>
                <a:close/>
              </a:path>
              <a:path w="110489" h="382905">
                <a:moveTo>
                  <a:pt x="64643" y="14477"/>
                </a:moveTo>
                <a:lnTo>
                  <a:pt x="45593" y="14477"/>
                </a:lnTo>
                <a:lnTo>
                  <a:pt x="45593" y="39714"/>
                </a:lnTo>
                <a:lnTo>
                  <a:pt x="55118" y="28828"/>
                </a:lnTo>
                <a:lnTo>
                  <a:pt x="48006" y="20700"/>
                </a:lnTo>
                <a:lnTo>
                  <a:pt x="64643" y="20700"/>
                </a:lnTo>
                <a:lnTo>
                  <a:pt x="64643" y="14477"/>
                </a:lnTo>
                <a:close/>
              </a:path>
              <a:path w="110489" h="382905">
                <a:moveTo>
                  <a:pt x="64643" y="20700"/>
                </a:moveTo>
                <a:lnTo>
                  <a:pt x="62229" y="20700"/>
                </a:lnTo>
                <a:lnTo>
                  <a:pt x="55118" y="28828"/>
                </a:lnTo>
                <a:lnTo>
                  <a:pt x="64643" y="39714"/>
                </a:lnTo>
                <a:lnTo>
                  <a:pt x="64643" y="20700"/>
                </a:lnTo>
                <a:close/>
              </a:path>
              <a:path w="110489" h="382905">
                <a:moveTo>
                  <a:pt x="62229" y="20700"/>
                </a:moveTo>
                <a:lnTo>
                  <a:pt x="48006" y="20700"/>
                </a:lnTo>
                <a:lnTo>
                  <a:pt x="55118" y="28828"/>
                </a:lnTo>
                <a:lnTo>
                  <a:pt x="62229" y="2070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txBox="1"/>
          <p:nvPr/>
        </p:nvSpPr>
        <p:spPr>
          <a:xfrm>
            <a:off x="3477005" y="4824476"/>
            <a:ext cx="699770" cy="536575"/>
          </a:xfrm>
          <a:prstGeom prst="rect">
            <a:avLst/>
          </a:prstGeom>
        </p:spPr>
        <p:txBody>
          <a:bodyPr vert="horz" wrap="square" lIns="0" tIns="42545" rIns="0" bIns="0" rtlCol="0">
            <a:spAutoFit/>
          </a:bodyPr>
          <a:lstStyle/>
          <a:p>
            <a:pPr marL="144780" marR="5080" lvl="0" indent="-132715" algn="l" defTabSz="914400" rtl="0" eaLnBrk="1" fontAlgn="auto" latinLnBrk="0" hangingPunct="1">
              <a:lnSpc>
                <a:spcPts val="1910"/>
              </a:lnSpc>
              <a:spcBef>
                <a:spcPts val="33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abe</a:t>
            </a:r>
            <a:r>
              <a:rPr kumimoji="0" sz="1750" b="0" i="0" u="none" strike="noStrike" kern="1200" cap="none" spc="-45"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e</a:t>
            </a:r>
            <a:r>
              <a:rPr kumimoji="0" sz="1750" b="0" i="0" u="none" strike="noStrike" kern="1200" cap="none" spc="0" normalizeH="0" baseline="0" noProof="0" dirty="0">
                <a:ln>
                  <a:noFill/>
                </a:ln>
                <a:solidFill>
                  <a:prstClr val="black"/>
                </a:solidFill>
                <a:effectLst/>
                <a:uLnTx/>
                <a:uFillTx/>
                <a:latin typeface="Calibri"/>
                <a:ea typeface="+mn-ea"/>
                <a:cs typeface="Calibri"/>
              </a:rPr>
              <a:t>d  </a:t>
            </a:r>
            <a:r>
              <a:rPr kumimoji="0" sz="1750" b="0" i="0" u="none" strike="noStrike" kern="1200" cap="none" spc="-35" normalizeH="0" baseline="0" noProof="0" dirty="0">
                <a:ln>
                  <a:noFill/>
                </a:ln>
                <a:solidFill>
                  <a:prstClr val="black"/>
                </a:solidFill>
                <a:effectLst/>
                <a:uLnTx/>
                <a:uFillTx/>
                <a:latin typeface="Calibri"/>
                <a:ea typeface="+mn-ea"/>
                <a:cs typeface="Calibri"/>
              </a:rPr>
              <a:t>Data</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Identity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Microsoft Defender for Cloud workshop will not focus on Identity, but it is a related topic.</a:t>
            </a:r>
          </a:p>
          <a:p>
            <a:pPr>
              <a:lnSpc>
                <a:spcPct val="100000"/>
              </a:lnSpc>
              <a:spcAft>
                <a:spcPts val="1000"/>
              </a:spcAft>
            </a:pPr>
            <a:endParaRPr lang="en-US" sz="1800" b="1" dirty="0"/>
          </a:p>
          <a:p>
            <a:pPr>
              <a:lnSpc>
                <a:spcPct val="100000"/>
              </a:lnSpc>
              <a:spcAft>
                <a:spcPts val="1000"/>
              </a:spcAft>
            </a:pPr>
            <a:r>
              <a:rPr lang="en-US" sz="1800" dirty="0"/>
              <a:t>All Azure control plane activity is performed by a service principal. </a:t>
            </a:r>
          </a:p>
          <a:p>
            <a:pPr>
              <a:lnSpc>
                <a:spcPct val="100000"/>
              </a:lnSpc>
              <a:spcAft>
                <a:spcPts val="1000"/>
              </a:spcAft>
            </a:pPr>
            <a:endParaRPr lang="en-US" sz="1800" dirty="0"/>
          </a:p>
          <a:p>
            <a:pPr>
              <a:lnSpc>
                <a:spcPct val="100000"/>
              </a:lnSpc>
              <a:spcAft>
                <a:spcPts val="1000"/>
              </a:spcAft>
            </a:pPr>
            <a:r>
              <a:rPr lang="en-US" sz="1800" dirty="0"/>
              <a:t>Determining if a user has been hacked, and preventing access before malicious activity occurs is an important first step.</a:t>
            </a:r>
          </a:p>
          <a:p>
            <a:pPr>
              <a:lnSpc>
                <a:spcPct val="100000"/>
              </a:lnSpc>
              <a:spcAft>
                <a:spcPts val="1000"/>
              </a:spcAft>
            </a:pPr>
            <a:endParaRPr lang="en-US" sz="1800" dirty="0"/>
          </a:p>
          <a:p>
            <a:pPr>
              <a:lnSpc>
                <a:spcPct val="100000"/>
              </a:lnSpc>
              <a:spcAft>
                <a:spcPts val="1000"/>
              </a:spcAft>
            </a:pPr>
            <a:r>
              <a:rPr lang="en-US" sz="1800" dirty="0"/>
              <a:t>Azure Identity Protection + Microsoft Defender 365 help with this.</a:t>
            </a:r>
          </a:p>
        </p:txBody>
      </p:sp>
    </p:spTree>
    <p:extLst>
      <p:ext uri="{BB962C8B-B14F-4D97-AF65-F5344CB8AC3E}">
        <p14:creationId xmlns:p14="http://schemas.microsoft.com/office/powerpoint/2010/main" val="34743811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subscriptions: the higher the score, the lower the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for Cloud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46547" y="624279"/>
            <a:ext cx="5096510" cy="1086195"/>
          </a:xfrm>
        </p:spPr>
        <p:txBody>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595634" y="2025650"/>
            <a:ext cx="650846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Defender for Containers, Kubernetes, App Service, Storage, </a:t>
            </a:r>
            <a:r>
              <a:rPr lang="en-US" sz="1961" dirty="0" err="1">
                <a:solidFill>
                  <a:srgbClr val="1A1A1A"/>
                </a:solidFill>
              </a:rPr>
              <a:t>KeyVault</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31888698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60673" cy="758022"/>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91030" y="1488178"/>
            <a:ext cx="10719558" cy="502447"/>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905" y="3305038"/>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r>
              <a:rPr lang="en-US" sz="1800" dirty="0"/>
              <a:t>Within 48 </a:t>
            </a:r>
            <a:r>
              <a:rPr lang="en-US" sz="1800" dirty="0" err="1"/>
              <a:t>hrs</a:t>
            </a:r>
            <a:r>
              <a:rPr lang="en-US" sz="1800" dirty="0"/>
              <a:t> of the disclosure of a critical vulnerability, Qualys incorporates the information into their processing and can identify affected machines.</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Deployment is via Virtual Machine extensions. Once the extension is deployed, you can see if it exists, by navigating to the VM page of the Azure portal, and selecting “extensions”:</a:t>
            </a:r>
          </a:p>
          <a:p>
            <a:pPr>
              <a:lnSpc>
                <a:spcPct val="100000"/>
              </a:lnSpc>
              <a:spcAft>
                <a:spcPts val="1000"/>
              </a:spcAft>
            </a:pPr>
            <a:endParaRPr lang="en-US" sz="1800" dirty="0"/>
          </a:p>
          <a:p>
            <a:pPr>
              <a:lnSpc>
                <a:spcPct val="100000"/>
              </a:lnSpc>
              <a:spcAft>
                <a:spcPts val="1000"/>
              </a:spcAft>
            </a:pPr>
            <a:r>
              <a:rPr lang="en-US" sz="1800" dirty="0"/>
              <a:t>On Windows, the extension is called “</a:t>
            </a:r>
            <a:r>
              <a:rPr lang="en-US" sz="1800" dirty="0" err="1"/>
              <a:t>WindowsAgent.AzureSecurityCenter</a:t>
            </a:r>
            <a:r>
              <a:rPr lang="en-US" sz="1800" dirty="0"/>
              <a:t>” and the provider name is "Qualys”</a:t>
            </a:r>
          </a:p>
          <a:p>
            <a:pPr>
              <a:lnSpc>
                <a:spcPct val="100000"/>
              </a:lnSpc>
              <a:spcAft>
                <a:spcPts val="1000"/>
              </a:spcAft>
            </a:pPr>
            <a:r>
              <a:rPr lang="en-US" sz="1800" dirty="0"/>
              <a:t>On Linux, the extension is called </a:t>
            </a:r>
            <a:r>
              <a:rPr lang="en-US" sz="1800" dirty="0" err="1"/>
              <a:t>LinuxAgent.AzureSecurityCenter</a:t>
            </a:r>
            <a:r>
              <a:rPr lang="en-US" sz="1800" dirty="0"/>
              <a:t> and the provider name is "Qualys”</a:t>
            </a:r>
          </a:p>
        </p:txBody>
      </p:sp>
      <p:pic>
        <p:nvPicPr>
          <p:cNvPr id="11266" name="Picture 2" descr="thumbnail image 5 of blog post titled &#10; &#10; &#10;  &#10; &#10; &#10; &#10;    &#10;  &#10;   &#10;    &#10;      &#10;       Built-in vulnerability assessment for VMs in Azure Security Center&#10;       &#10;      &#10;     &#10;   &#10;  &#10; &#10;   &#10; &#10; &#10; &#10; &#10; &#10;">
            <a:extLst>
              <a:ext uri="{FF2B5EF4-FFF2-40B4-BE49-F238E27FC236}">
                <a16:creationId xmlns:a16="http://schemas.microsoft.com/office/drawing/2014/main" id="{E2FE09A4-AA36-4318-A494-E40A4D87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72" y="3831556"/>
            <a:ext cx="95154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7936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gathered data collected by the agent includes many things for the baseline snapshot like network posture, operating system version, open ports, installed software, registry info, what patches are installed, environment variables, and metadata associated with files. </a:t>
            </a:r>
          </a:p>
          <a:p>
            <a:pPr>
              <a:lnSpc>
                <a:spcPct val="100000"/>
              </a:lnSpc>
              <a:spcAft>
                <a:spcPts val="1000"/>
              </a:spcAft>
            </a:pPr>
            <a:r>
              <a:rPr lang="en-US" sz="1800" dirty="0"/>
              <a:t>The agent stores a snapshot on the agent host to quickly determine differences to the host metadata it collects. </a:t>
            </a:r>
          </a:p>
          <a:p>
            <a:pPr>
              <a:lnSpc>
                <a:spcPct val="100000"/>
              </a:lnSpc>
              <a:spcAft>
                <a:spcPts val="1000"/>
              </a:spcAft>
            </a:pPr>
            <a:r>
              <a:rPr lang="en-US" sz="1800" dirty="0"/>
              <a:t>Such scans occur every 4 hours and are performed per VM, where artifacts are collected and sent for analysis to the Qualys Cloud service in the defined region. </a:t>
            </a:r>
          </a:p>
          <a:p>
            <a:pPr>
              <a:lnSpc>
                <a:spcPct val="100000"/>
              </a:lnSpc>
              <a:spcAft>
                <a:spcPts val="1000"/>
              </a:spcAft>
            </a:pPr>
            <a:r>
              <a:rPr lang="en-US" sz="1800" dirty="0"/>
              <a:t>For virtual machines created within European regions, the gathered information is sent securely to Qualys Cloud Service in the Netherlands. </a:t>
            </a:r>
          </a:p>
          <a:p>
            <a:pPr>
              <a:lnSpc>
                <a:spcPct val="100000"/>
              </a:lnSpc>
              <a:spcAft>
                <a:spcPts val="1000"/>
              </a:spcAft>
            </a:pPr>
            <a:r>
              <a:rPr lang="en-US" sz="1800" dirty="0"/>
              <a:t>For all non-EU resources, data is sent for processing in the Qualys Cloud Service in the US.</a:t>
            </a:r>
          </a:p>
          <a:p>
            <a:pPr>
              <a:lnSpc>
                <a:spcPct val="100000"/>
              </a:lnSpc>
              <a:spcAft>
                <a:spcPts val="1000"/>
              </a:spcAft>
            </a:pPr>
            <a:endParaRPr lang="en-US" sz="1800" dirty="0"/>
          </a:p>
          <a:p>
            <a:pPr>
              <a:lnSpc>
                <a:spcPct val="100000"/>
              </a:lnSpc>
              <a:spcAft>
                <a:spcPts val="1000"/>
              </a:spcAft>
            </a:pPr>
            <a:r>
              <a:rPr lang="en-US" sz="1800" dirty="0"/>
              <a:t>The sent artifacts are considered as metadata and the same as the ones collected by Qualys’ standalone cloud agent - Microsoft doesn't share customer details or any sensitive data with Qualys.</a:t>
            </a:r>
          </a:p>
        </p:txBody>
      </p:sp>
    </p:spTree>
    <p:extLst>
      <p:ext uri="{BB962C8B-B14F-4D97-AF65-F5344CB8AC3E}">
        <p14:creationId xmlns:p14="http://schemas.microsoft.com/office/powerpoint/2010/main" val="15568124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Findings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monitor vulnerabilities on your virtual machines as discovered by the ASC vulnerability scanner using a recommendation named “Vulnerabilities in virtual machines should be remediated” found under the recommendations list. </a:t>
            </a:r>
          </a:p>
          <a:p>
            <a:pPr>
              <a:lnSpc>
                <a:spcPct val="100000"/>
              </a:lnSpc>
              <a:spcAft>
                <a:spcPts val="1000"/>
              </a:spcAft>
            </a:pPr>
            <a:r>
              <a:rPr lang="en-US" sz="1800" dirty="0"/>
              <a:t>This recommendation is divided to the affected resources and security checks (also known as nested recommendations or sub-assessments).</a:t>
            </a:r>
          </a:p>
        </p:txBody>
      </p:sp>
      <p:pic>
        <p:nvPicPr>
          <p:cNvPr id="12290" name="Picture 2" descr="thumbnail image 7 of blog post titled &#10; &#10; &#10;  &#10; &#10; &#10; &#10;    &#10;  &#10;   &#10;    &#10;      &#10;       Built-in vulnerability assessment for VMs in Azure Security Center&#10;       &#10;      &#10;     &#10;   &#10;  &#10; &#10;   &#10; &#10; &#10; &#10; &#10; &#10;">
            <a:extLst>
              <a:ext uri="{FF2B5EF4-FFF2-40B4-BE49-F238E27FC236}">
                <a16:creationId xmlns:a16="http://schemas.microsoft.com/office/drawing/2014/main" id="{0EF0355F-4212-4736-AEAA-690421E4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51" y="2866621"/>
            <a:ext cx="5659354" cy="34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786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Both agent and extension logs can be used during troubleshooting. However, Windows and Linux logs can be found in different places. </a:t>
            </a:r>
          </a:p>
          <a:p>
            <a:pPr>
              <a:lnSpc>
                <a:spcPct val="100000"/>
              </a:lnSpc>
              <a:spcAft>
                <a:spcPts val="1000"/>
              </a:spcAft>
            </a:pPr>
            <a:r>
              <a:rPr lang="en-US" sz="1800" b="1" dirty="0"/>
              <a:t>Windows:</a:t>
            </a:r>
          </a:p>
          <a:p>
            <a:pPr>
              <a:lnSpc>
                <a:spcPct val="100000"/>
              </a:lnSpc>
              <a:spcAft>
                <a:spcPts val="1000"/>
              </a:spcAft>
            </a:pPr>
            <a:r>
              <a:rPr lang="en-US" sz="1800" dirty="0"/>
              <a:t>Qualys extension:</a:t>
            </a:r>
          </a:p>
          <a:p>
            <a:pPr>
              <a:lnSpc>
                <a:spcPct val="100000"/>
              </a:lnSpc>
              <a:spcAft>
                <a:spcPts val="1000"/>
              </a:spcAft>
            </a:pPr>
            <a:r>
              <a:rPr lang="en-US" sz="1800" dirty="0"/>
              <a:t>C:\Qualys.WindowsAgent.AzureSecurityCenter</a:t>
            </a:r>
          </a:p>
          <a:p>
            <a:pPr>
              <a:lnSpc>
                <a:spcPct val="100000"/>
              </a:lnSpc>
              <a:spcAft>
                <a:spcPts val="1000"/>
              </a:spcAft>
            </a:pPr>
            <a:r>
              <a:rPr lang="en-US" sz="1800" dirty="0"/>
              <a:t>C:\WindowsAzure\Logs\Plugins\Qualys.WindowsAgent.AzureSecurityCenter</a:t>
            </a:r>
          </a:p>
          <a:p>
            <a:pPr>
              <a:lnSpc>
                <a:spcPct val="100000"/>
              </a:lnSpc>
              <a:spcAft>
                <a:spcPts val="1000"/>
              </a:spcAft>
            </a:pPr>
            <a:r>
              <a:rPr lang="en-US" sz="1800" dirty="0"/>
              <a:t>Qualys agent:</a:t>
            </a:r>
          </a:p>
          <a:p>
            <a:pPr>
              <a:lnSpc>
                <a:spcPct val="100000"/>
              </a:lnSpc>
              <a:spcAft>
                <a:spcPts val="1000"/>
              </a:spcAft>
            </a:pPr>
            <a:r>
              <a:rPr lang="en-US" sz="1800" dirty="0"/>
              <a:t>%</a:t>
            </a:r>
            <a:r>
              <a:rPr lang="en-US" sz="1800" dirty="0" err="1"/>
              <a:t>ProgramData</a:t>
            </a:r>
            <a:r>
              <a:rPr lang="en-US" sz="1800" dirty="0"/>
              <a:t>%\Qualys\</a:t>
            </a:r>
            <a:r>
              <a:rPr lang="en-US" sz="1800" dirty="0" err="1"/>
              <a:t>QualysAgent</a:t>
            </a:r>
            <a:endParaRPr lang="en-US" sz="1800" dirty="0"/>
          </a:p>
          <a:p>
            <a:pPr>
              <a:lnSpc>
                <a:spcPct val="100000"/>
              </a:lnSpc>
              <a:spcAft>
                <a:spcPts val="1000"/>
              </a:spcAft>
            </a:pPr>
            <a:r>
              <a:rPr lang="en-US" sz="1800" b="1" dirty="0"/>
              <a:t>Linux:</a:t>
            </a:r>
          </a:p>
          <a:p>
            <a:pPr>
              <a:lnSpc>
                <a:spcPct val="100000"/>
              </a:lnSpc>
              <a:spcAft>
                <a:spcPts val="1000"/>
              </a:spcAft>
            </a:pPr>
            <a:r>
              <a:rPr lang="en-US" sz="1800" dirty="0"/>
              <a:t>Qualys extension:</a:t>
            </a:r>
          </a:p>
          <a:p>
            <a:pPr>
              <a:lnSpc>
                <a:spcPct val="100000"/>
              </a:lnSpc>
              <a:spcAft>
                <a:spcPts val="1000"/>
              </a:spcAft>
            </a:pPr>
            <a:r>
              <a:rPr lang="en-US" sz="1800" dirty="0"/>
              <a:t>/var/log/azure/</a:t>
            </a:r>
            <a:r>
              <a:rPr lang="en-US" sz="1800" dirty="0" err="1"/>
              <a:t>Qualys.LinuxAgent.AzureSecurityCenter</a:t>
            </a:r>
            <a:endParaRPr lang="en-US" sz="1800" dirty="0"/>
          </a:p>
          <a:p>
            <a:pPr>
              <a:lnSpc>
                <a:spcPct val="100000"/>
              </a:lnSpc>
              <a:spcAft>
                <a:spcPts val="1000"/>
              </a:spcAft>
            </a:pPr>
            <a:r>
              <a:rPr lang="en-US" sz="1800" dirty="0"/>
              <a:t>Qualys agent:</a:t>
            </a:r>
          </a:p>
          <a:p>
            <a:pPr>
              <a:lnSpc>
                <a:spcPct val="100000"/>
              </a:lnSpc>
              <a:spcAft>
                <a:spcPts val="1000"/>
              </a:spcAft>
            </a:pPr>
            <a:r>
              <a:rPr lang="en-US" sz="1800" dirty="0"/>
              <a:t>/var/log/</a:t>
            </a:r>
            <a:r>
              <a:rPr lang="en-US" sz="1800" dirty="0" err="1"/>
              <a:t>qualys</a:t>
            </a:r>
            <a:r>
              <a:rPr lang="en-US" sz="1800" dirty="0"/>
              <a:t>/qualys-cloud-agent.log</a:t>
            </a:r>
          </a:p>
        </p:txBody>
      </p:sp>
    </p:spTree>
    <p:extLst>
      <p:ext uri="{BB962C8B-B14F-4D97-AF65-F5344CB8AC3E}">
        <p14:creationId xmlns:p14="http://schemas.microsoft.com/office/powerpoint/2010/main" val="33239220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Advanced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Qualys assessment and sub-assessments (security checks) are stored and available for query in Azure Resource Graph (ARG) as well as through the API. </a:t>
            </a:r>
          </a:p>
          <a:p>
            <a:pPr>
              <a:lnSpc>
                <a:spcPct val="100000"/>
              </a:lnSpc>
              <a:spcAft>
                <a:spcPts val="1000"/>
              </a:spcAft>
            </a:pPr>
            <a:endParaRPr lang="en-US" sz="1800" dirty="0"/>
          </a:p>
          <a:p>
            <a:pPr>
              <a:lnSpc>
                <a:spcPct val="100000"/>
              </a:lnSpc>
              <a:spcAft>
                <a:spcPts val="1000"/>
              </a:spcAft>
            </a:pPr>
            <a:r>
              <a:rPr lang="en-US" sz="1800" dirty="0"/>
              <a:t>Moreover, you can also build and customize your own dashboards using Azure Monitor workbooks and create such dashboard for more insights. </a:t>
            </a:r>
          </a:p>
          <a:p>
            <a:pPr>
              <a:lnSpc>
                <a:spcPct val="100000"/>
              </a:lnSpc>
              <a:spcAft>
                <a:spcPts val="1000"/>
              </a:spcAft>
            </a:pPr>
            <a:r>
              <a:rPr lang="en-US" sz="1800" dirty="0"/>
              <a:t>You can easily deploy a Qualys dashboard leveraging ARG queries and workbooks which is available . </a:t>
            </a:r>
          </a:p>
          <a:p>
            <a:pPr>
              <a:lnSpc>
                <a:spcPct val="100000"/>
              </a:lnSpc>
              <a:spcAft>
                <a:spcPts val="1000"/>
              </a:spcAft>
            </a:pPr>
            <a:endParaRPr lang="en-US" sz="1800" dirty="0"/>
          </a:p>
          <a:p>
            <a:pPr>
              <a:lnSpc>
                <a:spcPct val="100000"/>
              </a:lnSpc>
              <a:spcAft>
                <a:spcPts val="1000"/>
              </a:spcAft>
            </a:pPr>
            <a:r>
              <a:rPr lang="en-US" sz="1800" dirty="0"/>
              <a:t>Use the Continuous Export feature to send nested recommendations for Qualys into Event Hub or Log Analytics workspaces.</a:t>
            </a:r>
          </a:p>
        </p:txBody>
      </p:sp>
    </p:spTree>
    <p:extLst>
      <p:ext uri="{BB962C8B-B14F-4D97-AF65-F5344CB8AC3E}">
        <p14:creationId xmlns:p14="http://schemas.microsoft.com/office/powerpoint/2010/main" val="133671532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vs </a:t>
            </a:r>
            <a:r>
              <a:rPr lang="en-US" dirty="0" err="1"/>
              <a:t>Qualsys</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is developing a world-class vulnerability management service with the Microsoft Defender for Endpoint's Threat &amp; Vulnerability Management solution, built into Windows.</a:t>
            </a:r>
          </a:p>
          <a:p>
            <a:pPr>
              <a:lnSpc>
                <a:spcPct val="100000"/>
              </a:lnSpc>
              <a:spcAft>
                <a:spcPts val="1000"/>
              </a:spcAft>
            </a:pPr>
            <a:endParaRPr lang="en-US" sz="1800" dirty="0"/>
          </a:p>
          <a:p>
            <a:pPr>
              <a:lnSpc>
                <a:spcPct val="100000"/>
              </a:lnSpc>
              <a:spcAft>
                <a:spcPts val="1000"/>
              </a:spcAft>
            </a:pPr>
            <a:r>
              <a:rPr lang="en-US" sz="1800" dirty="0"/>
              <a:t>Today, Azure Security Center's vulnerability assessment extension is powered by Qualys. The extension also benefits from Qualys's own knowledge of vulnerabilities that don't yet have CVEs.</a:t>
            </a:r>
            <a:endParaRPr lang="en-US" sz="1800" b="1" dirty="0"/>
          </a:p>
        </p:txBody>
      </p:sp>
    </p:spTree>
    <p:extLst>
      <p:ext uri="{BB962C8B-B14F-4D97-AF65-F5344CB8AC3E}">
        <p14:creationId xmlns:p14="http://schemas.microsoft.com/office/powerpoint/2010/main" val="17138710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43130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58138" cy="758022"/>
          </a:xfrm>
        </p:spPr>
        <p:txBody>
          <a:bodyPr/>
          <a:lstStyle/>
          <a:p>
            <a:r>
              <a:rPr lang="en-US" dirty="0"/>
              <a:t>Microsoft Defender for Cloud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65336" y="1219821"/>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1109782" y="3708352"/>
            <a:ext cx="9430666" cy="2560686"/>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Database Types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Vulnerability assessment is supported for Azure SQL Database, Azure SQL Managed Instance, and Azure Synapse Analytics. </a:t>
            </a:r>
          </a:p>
        </p:txBody>
      </p:sp>
    </p:spTree>
    <p:extLst>
      <p:ext uri="{BB962C8B-B14F-4D97-AF65-F5344CB8AC3E}">
        <p14:creationId xmlns:p14="http://schemas.microsoft.com/office/powerpoint/2010/main" val="148825947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750411" cy="502447"/>
          </a:xfrm>
        </p:spPr>
        <p:txBody>
          <a:bodyPr/>
          <a:lstStyle/>
          <a:p>
            <a:pPr>
              <a:lnSpc>
                <a:spcPct val="100000"/>
              </a:lnSpc>
              <a:spcAft>
                <a:spcPts val="1000"/>
              </a:spcAft>
            </a:pPr>
            <a:r>
              <a:rPr lang="en-US" sz="1800" dirty="0"/>
              <a:t>Vulnerability assessment is a scanning service built into Azure SQL Database. The service employs a knowledge base of rules that flag security vulnerabilities. It highlights deviations from best practices, such as misconfigurations, excessive permissions, and unprotected sensitive data.</a:t>
            </a:r>
          </a:p>
          <a:p>
            <a:pPr>
              <a:lnSpc>
                <a:spcPct val="100000"/>
              </a:lnSpc>
              <a:spcAft>
                <a:spcPts val="1000"/>
              </a:spcAft>
            </a:pPr>
            <a:endParaRPr lang="en-US" sz="1800" dirty="0"/>
          </a:p>
          <a:p>
            <a:pPr>
              <a:lnSpc>
                <a:spcPct val="100000"/>
              </a:lnSpc>
              <a:spcAft>
                <a:spcPts val="1000"/>
              </a:spcAft>
            </a:pPr>
            <a:r>
              <a:rPr lang="en-US" sz="1800" dirty="0"/>
              <a:t>The rules are based on Microsoft's best practices and focus on the security issues that present the biggest risks to your database and its valuable data. They cover database-level issues and server-level security issues, like server firewall settings and server-level permissions.</a:t>
            </a:r>
          </a:p>
          <a:p>
            <a:pPr>
              <a:lnSpc>
                <a:spcPct val="100000"/>
              </a:lnSpc>
              <a:spcAft>
                <a:spcPts val="1000"/>
              </a:spcAft>
            </a:pPr>
            <a:endParaRPr lang="en-US" sz="1800" dirty="0"/>
          </a:p>
        </p:txBody>
      </p:sp>
      <p:pic>
        <p:nvPicPr>
          <p:cNvPr id="18434" name="Picture 2" descr="Configuring the SQL vulnerability assessment scans">
            <a:extLst>
              <a:ext uri="{FF2B5EF4-FFF2-40B4-BE49-F238E27FC236}">
                <a16:creationId xmlns:a16="http://schemas.microsoft.com/office/drawing/2014/main" id="{95DE7918-0626-421B-A8A4-81BEF7DD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50" y="865043"/>
            <a:ext cx="3607050" cy="523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899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Residency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queries the SQL server using publicly available queries under Security Center recommendations for SQL Vulnerability Assessment, and stores the query results. </a:t>
            </a:r>
          </a:p>
          <a:p>
            <a:pPr>
              <a:lnSpc>
                <a:spcPct val="100000"/>
              </a:lnSpc>
              <a:spcAft>
                <a:spcPts val="1000"/>
              </a:spcAft>
            </a:pPr>
            <a:endParaRPr lang="en-US" sz="1800" dirty="0"/>
          </a:p>
          <a:p>
            <a:pPr>
              <a:lnSpc>
                <a:spcPct val="100000"/>
              </a:lnSpc>
              <a:spcAft>
                <a:spcPts val="1000"/>
              </a:spcAft>
            </a:pPr>
            <a:r>
              <a:rPr lang="en-US" sz="1800" dirty="0"/>
              <a:t>SQL Vulnerability Assessment data is stored in the location of the Log Analytics workspace that the machine is connected to. </a:t>
            </a:r>
          </a:p>
          <a:p>
            <a:pPr>
              <a:lnSpc>
                <a:spcPct val="100000"/>
              </a:lnSpc>
              <a:spcAft>
                <a:spcPts val="1000"/>
              </a:spcAft>
            </a:pPr>
            <a:endParaRPr lang="en-US" sz="1800" dirty="0"/>
          </a:p>
          <a:p>
            <a:pPr>
              <a:lnSpc>
                <a:spcPct val="100000"/>
              </a:lnSpc>
              <a:spcAft>
                <a:spcPts val="1000"/>
              </a:spcAft>
            </a:pPr>
            <a:r>
              <a:rPr lang="en-US" sz="1800" dirty="0"/>
              <a:t>For example, if the user connects a SQL Virtual Machine to a Log Analytics workspace in West Europe, the results will be stored in West Europe. This data will be collected only if the SQL Vulnerability Assessment solution is enabled on the Log Analytics workspace.</a:t>
            </a:r>
          </a:p>
          <a:p>
            <a:pPr>
              <a:lnSpc>
                <a:spcPct val="100000"/>
              </a:lnSpc>
              <a:spcAft>
                <a:spcPts val="1000"/>
              </a:spcAft>
            </a:pPr>
            <a:endParaRPr lang="en-US" sz="1800" dirty="0"/>
          </a:p>
          <a:p>
            <a:pPr>
              <a:lnSpc>
                <a:spcPct val="100000"/>
              </a:lnSpc>
              <a:spcAft>
                <a:spcPts val="1000"/>
              </a:spcAft>
            </a:pPr>
            <a:r>
              <a:rPr lang="en-US" sz="1800" dirty="0"/>
              <a:t>SQL Vulnerability Assessment allows you to specify the region where your data will be stored by choosing the Log Analytics workspace location. Microsoft may replicate to other regions for data resiliency, but Microsoft does not replicate data outside the geography.</a:t>
            </a:r>
          </a:p>
          <a:p>
            <a:pPr>
              <a:lnSpc>
                <a:spcPct val="100000"/>
              </a:lnSpc>
              <a:spcAft>
                <a:spcPts val="1000"/>
              </a:spcAft>
            </a:pPr>
            <a:endParaRPr lang="en-US" sz="1800" dirty="0"/>
          </a:p>
        </p:txBody>
      </p:sp>
    </p:spTree>
    <p:extLst>
      <p:ext uri="{BB962C8B-B14F-4D97-AF65-F5344CB8AC3E}">
        <p14:creationId xmlns:p14="http://schemas.microsoft.com/office/powerpoint/2010/main" val="415534588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Results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Results of the scan include actionable steps to resolve each issue and provide customized remediation scripts where applicable. </a:t>
            </a:r>
          </a:p>
          <a:p>
            <a:pPr>
              <a:lnSpc>
                <a:spcPct val="100000"/>
              </a:lnSpc>
              <a:spcAft>
                <a:spcPts val="1000"/>
              </a:spcAft>
            </a:pPr>
            <a:endParaRPr lang="en-US" sz="1800" dirty="0"/>
          </a:p>
          <a:p>
            <a:pPr>
              <a:lnSpc>
                <a:spcPct val="100000"/>
              </a:lnSpc>
              <a:spcAft>
                <a:spcPts val="1000"/>
              </a:spcAft>
            </a:pPr>
            <a:r>
              <a:rPr lang="en-US" sz="1800" dirty="0"/>
              <a:t>You can customize an assessment report for your environment by setting an acceptable baseline for:</a:t>
            </a:r>
          </a:p>
          <a:p>
            <a:pPr>
              <a:lnSpc>
                <a:spcPct val="100000"/>
              </a:lnSpc>
              <a:spcAft>
                <a:spcPts val="1000"/>
              </a:spcAft>
            </a:pPr>
            <a:endParaRPr lang="en-US" sz="1800" dirty="0"/>
          </a:p>
          <a:p>
            <a:pPr>
              <a:lnSpc>
                <a:spcPct val="100000"/>
              </a:lnSpc>
              <a:spcAft>
                <a:spcPts val="1000"/>
              </a:spcAft>
            </a:pPr>
            <a:r>
              <a:rPr lang="en-US" sz="1800" dirty="0"/>
              <a:t>Permission configurations</a:t>
            </a:r>
          </a:p>
          <a:p>
            <a:pPr>
              <a:lnSpc>
                <a:spcPct val="100000"/>
              </a:lnSpc>
              <a:spcAft>
                <a:spcPts val="1000"/>
              </a:spcAft>
            </a:pPr>
            <a:r>
              <a:rPr lang="en-US" sz="1800" dirty="0"/>
              <a:t>Feature configurations</a:t>
            </a:r>
          </a:p>
          <a:p>
            <a:pPr>
              <a:lnSpc>
                <a:spcPct val="100000"/>
              </a:lnSpc>
              <a:spcAft>
                <a:spcPts val="1000"/>
              </a:spcAft>
            </a:pPr>
            <a:r>
              <a:rPr lang="en-US" sz="1800" dirty="0"/>
              <a:t>Database settings</a:t>
            </a:r>
          </a:p>
        </p:txBody>
      </p:sp>
    </p:spTree>
    <p:extLst>
      <p:ext uri="{BB962C8B-B14F-4D97-AF65-F5344CB8AC3E}">
        <p14:creationId xmlns:p14="http://schemas.microsoft.com/office/powerpoint/2010/main" val="307686378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Storage Account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storage account in which vulnerability assessment scan results are saved must meet the following requirements. If any of these requirements aren't met, saving changes to vulnerability assessment settings fails:</a:t>
            </a:r>
          </a:p>
          <a:p>
            <a:pPr>
              <a:lnSpc>
                <a:spcPct val="100000"/>
              </a:lnSpc>
              <a:spcAft>
                <a:spcPts val="1000"/>
              </a:spcAft>
            </a:pPr>
            <a:r>
              <a:rPr lang="en-US" sz="1800" dirty="0"/>
              <a:t>Type: StorageV2 (General Purpose V2) or Storage (General Purpose V1)</a:t>
            </a:r>
          </a:p>
          <a:p>
            <a:pPr>
              <a:lnSpc>
                <a:spcPct val="100000"/>
              </a:lnSpc>
              <a:spcAft>
                <a:spcPts val="1000"/>
              </a:spcAft>
            </a:pPr>
            <a:r>
              <a:rPr lang="en-US" sz="1800" dirty="0"/>
              <a:t>Performance: Standard (only)</a:t>
            </a:r>
          </a:p>
          <a:p>
            <a:pPr>
              <a:lnSpc>
                <a:spcPct val="100000"/>
              </a:lnSpc>
              <a:spcAft>
                <a:spcPts val="1000"/>
              </a:spcAft>
            </a:pPr>
            <a:r>
              <a:rPr lang="en-US" sz="1800" dirty="0"/>
              <a:t>Region: The storage must be in the same region as the instance of Azure SQL Server.</a:t>
            </a:r>
          </a:p>
          <a:p>
            <a:pPr>
              <a:lnSpc>
                <a:spcPct val="100000"/>
              </a:lnSpc>
              <a:spcAft>
                <a:spcPts val="1000"/>
              </a:spcAft>
            </a:pPr>
            <a:endParaRPr lang="en-US" sz="1800" dirty="0"/>
          </a:p>
          <a:p>
            <a:pPr>
              <a:lnSpc>
                <a:spcPct val="100000"/>
              </a:lnSpc>
              <a:spcAft>
                <a:spcPts val="1000"/>
              </a:spcAft>
            </a:pPr>
            <a:r>
              <a:rPr lang="en-US" sz="1800" dirty="0"/>
              <a:t>If you have configured your VA storage account to only be accessible by certain networks or services, you'll need to ensure that VA scans for your Azure SQL Database are able to store the scans on the storage account</a:t>
            </a:r>
          </a:p>
          <a:p>
            <a:pPr>
              <a:lnSpc>
                <a:spcPct val="100000"/>
              </a:lnSpc>
              <a:spcAft>
                <a:spcPts val="1000"/>
              </a:spcAft>
            </a:pPr>
            <a:endParaRPr lang="en-US" sz="1800" dirty="0"/>
          </a:p>
          <a:p>
            <a:pPr>
              <a:lnSpc>
                <a:spcPct val="100000"/>
              </a:lnSpc>
              <a:spcAft>
                <a:spcPts val="1000"/>
              </a:spcAft>
            </a:pPr>
            <a:r>
              <a:rPr lang="en-US" sz="1800" dirty="0"/>
              <a:t>Since Managed Instance is not a trusted Microsoft Service and has a different </a:t>
            </a:r>
            <a:r>
              <a:rPr lang="en-US" sz="1800" dirty="0" err="1"/>
              <a:t>VNet</a:t>
            </a:r>
            <a:r>
              <a:rPr lang="en-US" sz="1800" dirty="0"/>
              <a:t> from the storage account, executing a VA scan will result in an error unless you configure Service Endpoints for </a:t>
            </a:r>
            <a:r>
              <a:rPr lang="en-US" sz="1800" dirty="0" err="1"/>
              <a:t>ManagedInstance</a:t>
            </a:r>
            <a:r>
              <a:rPr lang="en-US" sz="1800" dirty="0"/>
              <a:t>.</a:t>
            </a:r>
          </a:p>
        </p:txBody>
      </p:sp>
    </p:spTree>
    <p:extLst>
      <p:ext uri="{BB962C8B-B14F-4D97-AF65-F5344CB8AC3E}">
        <p14:creationId xmlns:p14="http://schemas.microsoft.com/office/powerpoint/2010/main" val="254625155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Monitor Workbooks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62932" cy="502447"/>
          </a:xfrm>
        </p:spPr>
        <p:txBody>
          <a:bodyPr/>
          <a:lstStyle/>
          <a:p>
            <a:pPr>
              <a:lnSpc>
                <a:spcPct val="100000"/>
              </a:lnSpc>
              <a:spcAft>
                <a:spcPts val="1000"/>
              </a:spcAft>
            </a:pPr>
            <a:r>
              <a:rPr lang="en-US" sz="1800" dirty="0"/>
              <a:t>Security Center's integrated Azure Monitor Workbooks gallery includes an interactive report of all findings from the vulnerability scanners for machines, containers in container registries, and SQL servers.</a:t>
            </a:r>
          </a:p>
        </p:txBody>
      </p:sp>
      <p:pic>
        <p:nvPicPr>
          <p:cNvPr id="20482" name="Picture 2" descr="Security Center's vulnerability assessment findings report">
            <a:extLst>
              <a:ext uri="{FF2B5EF4-FFF2-40B4-BE49-F238E27FC236}">
                <a16:creationId xmlns:a16="http://schemas.microsoft.com/office/drawing/2014/main" id="{F242B441-C31D-491C-974E-F61D108E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852" y="1129716"/>
            <a:ext cx="5589837" cy="492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179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Assessment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rules are based on Microsoft's best practices and focus on the security issues that present the biggest risks to your database and its valuable data. </a:t>
            </a:r>
          </a:p>
          <a:p>
            <a:pPr>
              <a:lnSpc>
                <a:spcPct val="100000"/>
              </a:lnSpc>
              <a:spcAft>
                <a:spcPts val="1000"/>
              </a:spcAft>
            </a:pPr>
            <a:r>
              <a:rPr lang="en-US" sz="1800" dirty="0"/>
              <a:t>They cover both database-level issues as well as server-level security issues, like server firewall settings and server-level permissions. These rules also represent many of the requirements from various regulatory bodies to meet their compliance standards.</a:t>
            </a:r>
          </a:p>
          <a:p>
            <a:pPr>
              <a:lnSpc>
                <a:spcPct val="100000"/>
              </a:lnSpc>
              <a:spcAft>
                <a:spcPts val="1000"/>
              </a:spcAft>
            </a:pPr>
            <a:endParaRPr lang="en-US" sz="1800" dirty="0"/>
          </a:p>
          <a:p>
            <a:pPr>
              <a:lnSpc>
                <a:spcPct val="100000"/>
              </a:lnSpc>
              <a:spcAft>
                <a:spcPts val="1000"/>
              </a:spcAft>
            </a:pPr>
            <a:r>
              <a:rPr lang="en-US" sz="1800" dirty="0"/>
              <a:t>SQL Vulnerability Assessment rules have five categories:</a:t>
            </a:r>
          </a:p>
          <a:p>
            <a:pPr>
              <a:lnSpc>
                <a:spcPct val="100000"/>
              </a:lnSpc>
              <a:spcAft>
                <a:spcPts val="1000"/>
              </a:spcAft>
            </a:pPr>
            <a:r>
              <a:rPr lang="en-US" sz="1800" dirty="0"/>
              <a:t>Authentication and Authorization</a:t>
            </a:r>
          </a:p>
          <a:p>
            <a:pPr>
              <a:lnSpc>
                <a:spcPct val="100000"/>
              </a:lnSpc>
              <a:spcAft>
                <a:spcPts val="1000"/>
              </a:spcAft>
            </a:pPr>
            <a:r>
              <a:rPr lang="en-US" sz="1800" dirty="0"/>
              <a:t>Auditing and Logging</a:t>
            </a:r>
          </a:p>
          <a:p>
            <a:pPr>
              <a:lnSpc>
                <a:spcPct val="100000"/>
              </a:lnSpc>
              <a:spcAft>
                <a:spcPts val="1000"/>
              </a:spcAft>
            </a:pPr>
            <a:r>
              <a:rPr lang="en-US" sz="1800" dirty="0"/>
              <a:t>Data Protection</a:t>
            </a:r>
          </a:p>
          <a:p>
            <a:pPr>
              <a:lnSpc>
                <a:spcPct val="100000"/>
              </a:lnSpc>
              <a:spcAft>
                <a:spcPts val="1000"/>
              </a:spcAft>
            </a:pPr>
            <a:r>
              <a:rPr lang="en-US" sz="1800" dirty="0"/>
              <a:t>Installation Updates and Patches</a:t>
            </a:r>
          </a:p>
          <a:p>
            <a:pPr>
              <a:lnSpc>
                <a:spcPct val="100000"/>
              </a:lnSpc>
              <a:spcAft>
                <a:spcPts val="1000"/>
              </a:spcAft>
            </a:pPr>
            <a:r>
              <a:rPr lang="en-US" sz="1800" dirty="0"/>
              <a:t>Surface Area Reduction</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a:t>
            </a:r>
          </a:p>
        </p:txBody>
      </p:sp>
    </p:spTree>
    <p:extLst>
      <p:ext uri="{BB962C8B-B14F-4D97-AF65-F5344CB8AC3E}">
        <p14:creationId xmlns:p14="http://schemas.microsoft.com/office/powerpoint/2010/main" val="223302000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Disabling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If you have an organizational need to ignore a finding, rather than remediate it, you can optionally disable it. Disabled findings don't impact your secure score or generate unwanted noise.</a:t>
            </a:r>
          </a:p>
          <a:p>
            <a:pPr>
              <a:lnSpc>
                <a:spcPct val="100000"/>
              </a:lnSpc>
              <a:spcAft>
                <a:spcPts val="1000"/>
              </a:spcAft>
            </a:pPr>
            <a:endParaRPr lang="en-US" sz="1800" dirty="0"/>
          </a:p>
          <a:p>
            <a:pPr>
              <a:lnSpc>
                <a:spcPct val="100000"/>
              </a:lnSpc>
              <a:spcAft>
                <a:spcPts val="1000"/>
              </a:spcAft>
            </a:pPr>
            <a:r>
              <a:rPr lang="en-US" sz="1800" dirty="0"/>
              <a:t>When a finding matches the criteria you've defined in your disable rules, it won't appear in the list of findings. Typical scenarios include:</a:t>
            </a:r>
          </a:p>
          <a:p>
            <a:pPr>
              <a:lnSpc>
                <a:spcPct val="100000"/>
              </a:lnSpc>
              <a:spcAft>
                <a:spcPts val="1000"/>
              </a:spcAft>
            </a:pPr>
            <a:r>
              <a:rPr lang="en-US" sz="1800" dirty="0"/>
              <a:t>Disable findings with severity below medium</a:t>
            </a:r>
          </a:p>
          <a:p>
            <a:pPr>
              <a:lnSpc>
                <a:spcPct val="100000"/>
              </a:lnSpc>
              <a:spcAft>
                <a:spcPts val="1000"/>
              </a:spcAft>
            </a:pPr>
            <a:r>
              <a:rPr lang="en-US" sz="1800" dirty="0"/>
              <a:t>Disable findings that are non-patchable</a:t>
            </a:r>
          </a:p>
          <a:p>
            <a:pPr>
              <a:lnSpc>
                <a:spcPct val="100000"/>
              </a:lnSpc>
              <a:spcAft>
                <a:spcPts val="1000"/>
              </a:spcAft>
            </a:pPr>
            <a:r>
              <a:rPr lang="en-US" sz="1800" dirty="0"/>
              <a:t>Disable findings from benchmarks that aren't of interest for a defined scope</a:t>
            </a:r>
          </a:p>
          <a:p>
            <a:pPr>
              <a:lnSpc>
                <a:spcPct val="100000"/>
              </a:lnSpc>
              <a:spcAft>
                <a:spcPts val="1000"/>
              </a:spcAft>
            </a:pPr>
            <a:endParaRPr lang="en-US" sz="1800" dirty="0"/>
          </a:p>
          <a:p>
            <a:pPr>
              <a:lnSpc>
                <a:spcPct val="100000"/>
              </a:lnSpc>
              <a:spcAft>
                <a:spcPts val="1000"/>
              </a:spcAft>
            </a:pPr>
            <a:r>
              <a:rPr lang="en-US" sz="1800" dirty="0"/>
              <a:t>To disable specific findings, you need permissions to edit a policy in Azure Policy.</a:t>
            </a:r>
          </a:p>
        </p:txBody>
      </p:sp>
    </p:spTree>
    <p:extLst>
      <p:ext uri="{BB962C8B-B14F-4D97-AF65-F5344CB8AC3E}">
        <p14:creationId xmlns:p14="http://schemas.microsoft.com/office/powerpoint/2010/main" val="12543863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Baselines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you review your assessment results, you can mark specific results as being an acceptable baseline in your environment. </a:t>
            </a:r>
          </a:p>
          <a:p>
            <a:pPr>
              <a:lnSpc>
                <a:spcPct val="100000"/>
              </a:lnSpc>
              <a:spcAft>
                <a:spcPts val="1000"/>
              </a:spcAft>
            </a:pPr>
            <a:endParaRPr lang="en-US" sz="1800" dirty="0"/>
          </a:p>
          <a:p>
            <a:pPr>
              <a:lnSpc>
                <a:spcPct val="100000"/>
              </a:lnSpc>
              <a:spcAft>
                <a:spcPts val="1000"/>
              </a:spcAft>
            </a:pPr>
            <a:r>
              <a:rPr lang="en-US" sz="1800" dirty="0"/>
              <a:t>A baseline is essentially a customization of </a:t>
            </a:r>
            <a:br>
              <a:rPr lang="en-US" sz="1800" dirty="0"/>
            </a:br>
            <a:r>
              <a:rPr lang="en-US" sz="1800" dirty="0"/>
              <a:t>how the results are reported. </a:t>
            </a:r>
          </a:p>
          <a:p>
            <a:pPr>
              <a:lnSpc>
                <a:spcPct val="100000"/>
              </a:lnSpc>
              <a:spcAft>
                <a:spcPts val="1000"/>
              </a:spcAft>
            </a:pPr>
            <a:endParaRPr lang="en-US" sz="1800" dirty="0"/>
          </a:p>
          <a:p>
            <a:pPr>
              <a:lnSpc>
                <a:spcPct val="100000"/>
              </a:lnSpc>
              <a:spcAft>
                <a:spcPts val="1000"/>
              </a:spcAft>
            </a:pPr>
            <a:r>
              <a:rPr lang="en-US" sz="1800" dirty="0"/>
              <a:t>In subsequent scans, results that match the </a:t>
            </a:r>
            <a:br>
              <a:rPr lang="en-US" sz="1800" dirty="0"/>
            </a:br>
            <a:r>
              <a:rPr lang="en-US" sz="1800" dirty="0"/>
              <a:t>baseline are considered as passes. </a:t>
            </a:r>
          </a:p>
          <a:p>
            <a:pPr>
              <a:lnSpc>
                <a:spcPct val="100000"/>
              </a:lnSpc>
              <a:spcAft>
                <a:spcPts val="1000"/>
              </a:spcAft>
            </a:pPr>
            <a:endParaRPr lang="en-US" sz="1800" dirty="0"/>
          </a:p>
          <a:p>
            <a:pPr>
              <a:lnSpc>
                <a:spcPct val="100000"/>
              </a:lnSpc>
              <a:spcAft>
                <a:spcPts val="1000"/>
              </a:spcAft>
            </a:pPr>
            <a:r>
              <a:rPr lang="en-US" sz="1800" dirty="0"/>
              <a:t>After you've established your baseline </a:t>
            </a:r>
            <a:br>
              <a:rPr lang="en-US" sz="1800" dirty="0"/>
            </a:br>
            <a:r>
              <a:rPr lang="en-US" sz="1800" dirty="0"/>
              <a:t>security state, vulnerability assessment </a:t>
            </a:r>
            <a:br>
              <a:rPr lang="en-US" sz="1800" dirty="0"/>
            </a:br>
            <a:r>
              <a:rPr lang="en-US" sz="1800" dirty="0"/>
              <a:t>only reports on deviations from the baseline. </a:t>
            </a:r>
            <a:br>
              <a:rPr lang="en-US" sz="1800" dirty="0"/>
            </a:br>
            <a:endParaRPr lang="en-US" sz="1800" dirty="0"/>
          </a:p>
        </p:txBody>
      </p:sp>
      <p:pic>
        <p:nvPicPr>
          <p:cNvPr id="19458" name="Picture 2" descr="Approving a finding as a baseline for future scans">
            <a:extLst>
              <a:ext uri="{FF2B5EF4-FFF2-40B4-BE49-F238E27FC236}">
                <a16:creationId xmlns:a16="http://schemas.microsoft.com/office/drawing/2014/main" id="{2F4A9A8B-5125-4FF1-9565-0EEF48DC1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230" y="1911790"/>
            <a:ext cx="5846549" cy="344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0007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Change Log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4074" cy="502447"/>
          </a:xfrm>
        </p:spPr>
        <p:txBody>
          <a:bodyPr/>
          <a:lstStyle/>
          <a:p>
            <a:pPr>
              <a:lnSpc>
                <a:spcPct val="100000"/>
              </a:lnSpc>
              <a:spcAft>
                <a:spcPts val="1000"/>
              </a:spcAft>
            </a:pPr>
            <a:r>
              <a:rPr lang="en-US" sz="1800" dirty="0"/>
              <a:t>SQL Vulnerability assessment rules are periodically updated.  You can reference the change log for the latest changes:</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https://docs.microsoft.com/en-us/azure/azure-sql/database/sql-database-vulnerability-assessment-rules-changelog</a:t>
            </a:r>
          </a:p>
          <a:p>
            <a:pPr>
              <a:lnSpc>
                <a:spcPct val="100000"/>
              </a:lnSpc>
              <a:spcAft>
                <a:spcPts val="1000"/>
              </a:spcAft>
            </a:pPr>
            <a:endParaRPr lang="en-US" sz="1800" dirty="0"/>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873F4E2F-6C6B-4871-B158-113DC7431B87}"/>
              </a:ext>
            </a:extLst>
          </p:cNvPr>
          <p:cNvPicPr>
            <a:picLocks noChangeAspect="1"/>
          </p:cNvPicPr>
          <p:nvPr/>
        </p:nvPicPr>
        <p:blipFill>
          <a:blip r:embed="rId3"/>
          <a:stretch>
            <a:fillRect/>
          </a:stretch>
        </p:blipFill>
        <p:spPr>
          <a:xfrm>
            <a:off x="4309966" y="980605"/>
            <a:ext cx="7003048" cy="4775534"/>
          </a:xfrm>
          <a:prstGeom prst="rect">
            <a:avLst/>
          </a:prstGeom>
        </p:spPr>
      </p:pic>
    </p:spTree>
    <p:extLst>
      <p:ext uri="{BB962C8B-B14F-4D97-AF65-F5344CB8AC3E}">
        <p14:creationId xmlns:p14="http://schemas.microsoft.com/office/powerpoint/2010/main" val="128211452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756927" cy="502447"/>
          </a:xfrm>
        </p:spPr>
        <p:txBody>
          <a:bodyPr/>
          <a:lstStyle/>
          <a:p>
            <a:pPr>
              <a:lnSpc>
                <a:spcPct val="100000"/>
              </a:lnSpc>
              <a:spcAft>
                <a:spcPts val="1000"/>
              </a:spcAft>
            </a:pPr>
            <a:r>
              <a:rPr lang="en-US" sz="1800" b="1" dirty="0"/>
              <a:t>Not Visible: </a:t>
            </a:r>
            <a:r>
              <a:rPr lang="en-US" sz="1800" dirty="0"/>
              <a:t>The storage account might not appear in the storage account picker for several reasons:</a:t>
            </a:r>
          </a:p>
          <a:p>
            <a:pPr>
              <a:lnSpc>
                <a:spcPct val="100000"/>
              </a:lnSpc>
              <a:spcAft>
                <a:spcPts val="1000"/>
              </a:spcAft>
            </a:pPr>
            <a:r>
              <a:rPr lang="en-US" sz="1800" dirty="0"/>
              <a:t>The storage account you're looking for isn't in the selected subscription.</a:t>
            </a:r>
          </a:p>
          <a:p>
            <a:pPr>
              <a:lnSpc>
                <a:spcPct val="100000"/>
              </a:lnSpc>
              <a:spcAft>
                <a:spcPts val="1000"/>
              </a:spcAft>
            </a:pPr>
            <a:r>
              <a:rPr lang="en-US" sz="1800" dirty="0"/>
              <a:t>The storage account you're looking for isn't in the same region as the instance of Azure SQL Server.</a:t>
            </a:r>
          </a:p>
          <a:p>
            <a:pPr>
              <a:lnSpc>
                <a:spcPct val="100000"/>
              </a:lnSpc>
              <a:spcAft>
                <a:spcPts val="1000"/>
              </a:spcAft>
            </a:pPr>
            <a:r>
              <a:rPr lang="en-US" sz="1800" dirty="0"/>
              <a:t>You don't have </a:t>
            </a:r>
            <a:r>
              <a:rPr lang="en-US" sz="1800" dirty="0" err="1"/>
              <a:t>Microsoft.Storage</a:t>
            </a:r>
            <a:r>
              <a:rPr lang="en-US" sz="1800" dirty="0"/>
              <a:t>/</a:t>
            </a:r>
            <a:r>
              <a:rPr lang="en-US" sz="1800" dirty="0" err="1"/>
              <a:t>storageAccounts</a:t>
            </a:r>
            <a:r>
              <a:rPr lang="en-US" sz="1800" dirty="0"/>
              <a:t>/read permissions on the storage account.</a:t>
            </a:r>
          </a:p>
          <a:p>
            <a:pPr>
              <a:lnSpc>
                <a:spcPct val="100000"/>
              </a:lnSpc>
              <a:spcAft>
                <a:spcPts val="1000"/>
              </a:spcAft>
            </a:pPr>
            <a:endParaRPr lang="en-US" sz="1800" b="1" dirty="0"/>
          </a:p>
          <a:p>
            <a:pPr>
              <a:lnSpc>
                <a:spcPct val="100000"/>
              </a:lnSpc>
              <a:spcAft>
                <a:spcPts val="1000"/>
              </a:spcAft>
            </a:pPr>
            <a:r>
              <a:rPr lang="en-US" sz="1800" b="1" dirty="0"/>
              <a:t>Permissions</a:t>
            </a:r>
            <a:r>
              <a:rPr lang="en-US" sz="1800" dirty="0"/>
              <a:t>: The following permissions are required to open links in email notifications about scan results or to view scan results:</a:t>
            </a:r>
          </a:p>
          <a:p>
            <a:pPr>
              <a:lnSpc>
                <a:spcPct val="100000"/>
              </a:lnSpc>
              <a:spcAft>
                <a:spcPts val="1000"/>
              </a:spcAft>
            </a:pPr>
            <a:r>
              <a:rPr lang="en-US" sz="1800" dirty="0"/>
              <a:t>SQL Security Manager, Storage Blob Data Reader</a:t>
            </a:r>
          </a:p>
          <a:p>
            <a:pPr>
              <a:lnSpc>
                <a:spcPct val="100000"/>
              </a:lnSpc>
              <a:spcAft>
                <a:spcPts val="1000"/>
              </a:spcAft>
            </a:pPr>
            <a:endParaRPr lang="en-US" sz="1800" dirty="0"/>
          </a:p>
          <a:p>
            <a:pPr>
              <a:lnSpc>
                <a:spcPct val="100000"/>
              </a:lnSpc>
              <a:spcAft>
                <a:spcPts val="1000"/>
              </a:spcAft>
            </a:pPr>
            <a:r>
              <a:rPr lang="en-US" sz="1800" b="1" dirty="0"/>
              <a:t>Browser requirements</a:t>
            </a:r>
            <a:r>
              <a:rPr lang="en-US" sz="1800" dirty="0"/>
              <a:t>: The Firefox browser doesn't support opening or displaying scan results view. We recommend that you use Chrome or Microsoft Edge to view vulnerability assessment scan results.</a:t>
            </a:r>
          </a:p>
        </p:txBody>
      </p:sp>
    </p:spTree>
    <p:extLst>
      <p:ext uri="{BB962C8B-B14F-4D97-AF65-F5344CB8AC3E}">
        <p14:creationId xmlns:p14="http://schemas.microsoft.com/office/powerpoint/2010/main" val="186075729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FIM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uses the Azure Change Tracking solution to track and identify changes in your environment. When file integrity monitoring is enabled, you have a Change Tracking resource of type Solution.</a:t>
            </a:r>
          </a:p>
          <a:p>
            <a:pPr>
              <a:lnSpc>
                <a:spcPct val="100000"/>
              </a:lnSpc>
              <a:spcAft>
                <a:spcPts val="1000"/>
              </a:spcAft>
            </a:pPr>
            <a:endParaRPr lang="en-US" sz="1800" dirty="0"/>
          </a:p>
          <a:p>
            <a:pPr>
              <a:lnSpc>
                <a:spcPct val="100000"/>
              </a:lnSpc>
              <a:spcAft>
                <a:spcPts val="1000"/>
              </a:spcAft>
            </a:pPr>
            <a:r>
              <a:rPr lang="en-US" sz="1800" dirty="0"/>
              <a:t>FIM uses a MD5 hash comparison method to determine if the current set of bytes of a file are different from the last scan of the file.</a:t>
            </a:r>
          </a:p>
          <a:p>
            <a:pPr>
              <a:lnSpc>
                <a:spcPct val="100000"/>
              </a:lnSpc>
              <a:spcAft>
                <a:spcPts val="1000"/>
              </a:spcAft>
            </a:pPr>
            <a:endParaRPr lang="en-US" sz="1800" dirty="0"/>
          </a:p>
          <a:p>
            <a:pPr>
              <a:lnSpc>
                <a:spcPct val="100000"/>
              </a:lnSpc>
              <a:spcAft>
                <a:spcPts val="1000"/>
              </a:spcAft>
            </a:pPr>
            <a:r>
              <a:rPr lang="en-US" sz="1800" dirty="0"/>
              <a:t>If you remove the Change Tracking resource, you will also disable the file integrity monitoring feature in Security Center.</a:t>
            </a:r>
          </a:p>
          <a:p>
            <a:pPr>
              <a:lnSpc>
                <a:spcPct val="100000"/>
              </a:lnSpc>
              <a:spcAft>
                <a:spcPts val="1000"/>
              </a:spcAft>
            </a:pPr>
            <a:endParaRPr lang="en-US" sz="1800" dirty="0"/>
          </a:p>
          <a:p>
            <a:pPr>
              <a:lnSpc>
                <a:spcPct val="100000"/>
              </a:lnSpc>
              <a:spcAft>
                <a:spcPts val="1000"/>
              </a:spcAft>
            </a:pPr>
            <a:r>
              <a:rPr lang="en-US" sz="1800" b="1" dirty="0"/>
              <a:t>All data is saved to the Log Analytics workspace.  The more you monitor and the more changes that occur, the larger this log data can get.</a:t>
            </a:r>
          </a:p>
          <a:p>
            <a:pPr>
              <a:lnSpc>
                <a:spcPct val="100000"/>
              </a:lnSpc>
              <a:spcAft>
                <a:spcPts val="1000"/>
              </a:spcAft>
            </a:pPr>
            <a:endParaRPr lang="en-US" sz="1400" dirty="0">
              <a:solidFill>
                <a:srgbClr val="171717"/>
              </a:solidFill>
              <a:latin typeface="Segoe UI" panose="020B0502040204020203" pitchFamily="34" charset="0"/>
            </a:endParaRPr>
          </a:p>
          <a:p>
            <a:pPr>
              <a:lnSpc>
                <a:spcPct val="100000"/>
              </a:lnSpc>
              <a:spcAft>
                <a:spcPts val="1000"/>
              </a:spcAft>
            </a:pPr>
            <a:endParaRPr lang="en-US" sz="1800" b="1" dirty="0"/>
          </a:p>
        </p:txBody>
      </p:sp>
    </p:spTree>
    <p:extLst>
      <p:ext uri="{BB962C8B-B14F-4D97-AF65-F5344CB8AC3E}">
        <p14:creationId xmlns:p14="http://schemas.microsoft.com/office/powerpoint/2010/main" val="425388225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FIM?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Operating system, applications, and associated configurations control the behavior and security state of your resources. </a:t>
            </a:r>
          </a:p>
          <a:p>
            <a:pPr>
              <a:lnSpc>
                <a:spcPct val="100000"/>
              </a:lnSpc>
              <a:spcAft>
                <a:spcPts val="1000"/>
              </a:spcAft>
            </a:pPr>
            <a:r>
              <a:rPr lang="en-US" sz="1800" dirty="0"/>
              <a:t>One of the ways an attacker can gain control of a system’s resources is by targeting its files, a path that can often go undetected. Some zero-day attacks have no known signatures to look out for.</a:t>
            </a:r>
          </a:p>
          <a:p>
            <a:pPr>
              <a:lnSpc>
                <a:spcPct val="100000"/>
              </a:lnSpc>
              <a:spcAft>
                <a:spcPts val="1000"/>
              </a:spcAft>
            </a:pPr>
            <a:r>
              <a:rPr lang="en-US" sz="1800" dirty="0"/>
              <a:t>Attackers target the files that control your resources, in order to overtake a resource's operating system and/or execute activities without being detected.</a:t>
            </a:r>
          </a:p>
          <a:p>
            <a:pPr>
              <a:lnSpc>
                <a:spcPct val="100000"/>
              </a:lnSpc>
              <a:spcAft>
                <a:spcPts val="1000"/>
              </a:spcAft>
            </a:pPr>
            <a:endParaRPr lang="en-US" sz="1800" dirty="0"/>
          </a:p>
          <a:p>
            <a:pPr>
              <a:lnSpc>
                <a:spcPct val="100000"/>
              </a:lnSpc>
              <a:spcAft>
                <a:spcPts val="1000"/>
              </a:spcAft>
            </a:pPr>
            <a:r>
              <a:rPr lang="en-US" sz="1800" dirty="0"/>
              <a:t>Many regulatory compliance standards such as </a:t>
            </a:r>
            <a:r>
              <a:rPr lang="en-US" sz="1800" b="1" dirty="0"/>
              <a:t>PCI-DSS &amp; ISO 17799</a:t>
            </a:r>
            <a:r>
              <a:rPr lang="en-US" sz="1800" dirty="0"/>
              <a:t> require implementing FIM controls.</a:t>
            </a:r>
            <a:endParaRPr lang="en-US" sz="1800" b="1" dirty="0"/>
          </a:p>
        </p:txBody>
      </p:sp>
    </p:spTree>
    <p:extLst>
      <p:ext uri="{BB962C8B-B14F-4D97-AF65-F5344CB8AC3E}">
        <p14:creationId xmlns:p14="http://schemas.microsoft.com/office/powerpoint/2010/main" val="163011735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Which files should I monitor?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161992" cy="502447"/>
          </a:xfrm>
        </p:spPr>
        <p:txBody>
          <a:bodyPr/>
          <a:lstStyle/>
          <a:p>
            <a:pPr>
              <a:lnSpc>
                <a:spcPct val="100000"/>
              </a:lnSpc>
              <a:spcAft>
                <a:spcPts val="1000"/>
              </a:spcAft>
            </a:pPr>
            <a:r>
              <a:rPr lang="en-US" sz="1800" dirty="0"/>
              <a:t>When choosing which files to monitor, consider the files that are critical for your system and applications. </a:t>
            </a:r>
          </a:p>
          <a:p>
            <a:pPr>
              <a:lnSpc>
                <a:spcPct val="100000"/>
              </a:lnSpc>
              <a:spcAft>
                <a:spcPts val="1000"/>
              </a:spcAft>
            </a:pPr>
            <a:r>
              <a:rPr lang="en-US" sz="1800" dirty="0"/>
              <a:t>Monitor files that you don’t expect to change without planning. </a:t>
            </a:r>
          </a:p>
          <a:p>
            <a:pPr>
              <a:lnSpc>
                <a:spcPct val="100000"/>
              </a:lnSpc>
              <a:spcAft>
                <a:spcPts val="1000"/>
              </a:spcAft>
            </a:pPr>
            <a:r>
              <a:rPr lang="en-US" sz="1800" dirty="0"/>
              <a:t>If you choose files that are frequently changed by applications or operating system (such as log files and text files) it'll create a lot of noise, making it difficult to identify an attack.</a:t>
            </a:r>
          </a:p>
        </p:txBody>
      </p:sp>
      <p:pic>
        <p:nvPicPr>
          <p:cNvPr id="1026" name="Picture 2" descr="FIM workspace details page.">
            <a:extLst>
              <a:ext uri="{FF2B5EF4-FFF2-40B4-BE49-F238E27FC236}">
                <a16:creationId xmlns:a16="http://schemas.microsoft.com/office/drawing/2014/main" id="{B17532B0-22A9-4223-BA0E-179B3B17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681" y="938462"/>
            <a:ext cx="5866707" cy="510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679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Dashboard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he FIM dashboard for a workspace displays the following details:</a:t>
            </a:r>
          </a:p>
          <a:p>
            <a:pPr>
              <a:lnSpc>
                <a:spcPct val="100000"/>
              </a:lnSpc>
              <a:spcAft>
                <a:spcPts val="1000"/>
              </a:spcAft>
            </a:pPr>
            <a:endParaRPr lang="en-US" sz="1800" dirty="0"/>
          </a:p>
          <a:p>
            <a:pPr>
              <a:lnSpc>
                <a:spcPct val="100000"/>
              </a:lnSpc>
              <a:spcAft>
                <a:spcPts val="1000"/>
              </a:spcAft>
            </a:pPr>
            <a:r>
              <a:rPr lang="en-US" sz="1800" dirty="0"/>
              <a:t>Total number of machines connected to the workspace</a:t>
            </a:r>
          </a:p>
          <a:p>
            <a:pPr>
              <a:lnSpc>
                <a:spcPct val="100000"/>
              </a:lnSpc>
              <a:spcAft>
                <a:spcPts val="1000"/>
              </a:spcAft>
            </a:pPr>
            <a:r>
              <a:rPr lang="en-US" sz="1800" dirty="0"/>
              <a:t>Total number of changes that occurred during the selected time period</a:t>
            </a:r>
          </a:p>
          <a:p>
            <a:pPr>
              <a:lnSpc>
                <a:spcPct val="100000"/>
              </a:lnSpc>
              <a:spcAft>
                <a:spcPts val="1000"/>
              </a:spcAft>
            </a:pPr>
            <a:r>
              <a:rPr lang="en-US" sz="1800" dirty="0"/>
              <a:t>A breakdown of change type (files, registry)</a:t>
            </a:r>
          </a:p>
          <a:p>
            <a:pPr>
              <a:lnSpc>
                <a:spcPct val="100000"/>
              </a:lnSpc>
              <a:spcAft>
                <a:spcPts val="1000"/>
              </a:spcAft>
            </a:pPr>
            <a:r>
              <a:rPr lang="en-US" sz="1800" dirty="0"/>
              <a:t>A breakdown of change category (modified, added, removed)</a:t>
            </a:r>
          </a:p>
        </p:txBody>
      </p:sp>
      <p:pic>
        <p:nvPicPr>
          <p:cNvPr id="4" name="Picture 3">
            <a:extLst>
              <a:ext uri="{FF2B5EF4-FFF2-40B4-BE49-F238E27FC236}">
                <a16:creationId xmlns:a16="http://schemas.microsoft.com/office/drawing/2014/main" id="{2085A18D-4FA9-4B5B-9570-99FE40882753}"/>
              </a:ext>
            </a:extLst>
          </p:cNvPr>
          <p:cNvPicPr>
            <a:picLocks noChangeAspect="1"/>
          </p:cNvPicPr>
          <p:nvPr/>
        </p:nvPicPr>
        <p:blipFill>
          <a:blip r:embed="rId3"/>
          <a:stretch>
            <a:fillRect/>
          </a:stretch>
        </p:blipFill>
        <p:spPr>
          <a:xfrm>
            <a:off x="1091865" y="3810357"/>
            <a:ext cx="9423735" cy="2566129"/>
          </a:xfrm>
          <a:prstGeom prst="rect">
            <a:avLst/>
          </a:prstGeom>
        </p:spPr>
      </p:pic>
    </p:spTree>
    <p:extLst>
      <p:ext uri="{BB962C8B-B14F-4D97-AF65-F5344CB8AC3E}">
        <p14:creationId xmlns:p14="http://schemas.microsoft.com/office/powerpoint/2010/main" val="36703099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Configuration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add new entities to monitor</a:t>
            </a:r>
            <a:br>
              <a:rPr lang="en-US" sz="1800" dirty="0"/>
            </a:br>
            <a:r>
              <a:rPr lang="en-US" sz="1800" dirty="0"/>
              <a:t>via the Workspace Configuration</a:t>
            </a:r>
          </a:p>
          <a:p>
            <a:pPr>
              <a:lnSpc>
                <a:spcPct val="100000"/>
              </a:lnSpc>
              <a:spcAft>
                <a:spcPts val="1000"/>
              </a:spcAft>
            </a:pPr>
            <a:endParaRPr lang="en-US" sz="1800" dirty="0"/>
          </a:p>
          <a:p>
            <a:pPr>
              <a:lnSpc>
                <a:spcPct val="100000"/>
              </a:lnSpc>
              <a:spcAft>
                <a:spcPts val="1000"/>
              </a:spcAft>
            </a:pPr>
            <a:r>
              <a:rPr lang="en-US" sz="1800" dirty="0"/>
              <a:t>Commonly monitoring items are </a:t>
            </a:r>
            <a:br>
              <a:rPr lang="en-US" sz="1800" dirty="0"/>
            </a:br>
            <a:r>
              <a:rPr lang="en-US" sz="1800" dirty="0"/>
              <a:t>displayed as recommended.</a:t>
            </a:r>
          </a:p>
        </p:txBody>
      </p:sp>
      <p:pic>
        <p:nvPicPr>
          <p:cNvPr id="2050" name="Picture 2" descr="Workspace configuration for file integrity monitoring in Azure Security Center.">
            <a:extLst>
              <a:ext uri="{FF2B5EF4-FFF2-40B4-BE49-F238E27FC236}">
                <a16:creationId xmlns:a16="http://schemas.microsoft.com/office/drawing/2014/main" id="{A92B3640-A18A-4162-8BF1-787CFA16D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6" y="980605"/>
            <a:ext cx="6555000" cy="484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88498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Folder and path monitoring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Use wildcards to simplify tracking across directories. The following rules apply when you configure folder monitoring using wildcards:</a:t>
            </a:r>
          </a:p>
          <a:p>
            <a:pPr>
              <a:lnSpc>
                <a:spcPct val="100000"/>
              </a:lnSpc>
              <a:spcAft>
                <a:spcPts val="1000"/>
              </a:spcAft>
            </a:pPr>
            <a:endParaRPr lang="en-US" sz="1800" dirty="0"/>
          </a:p>
          <a:p>
            <a:pPr>
              <a:lnSpc>
                <a:spcPct val="100000"/>
              </a:lnSpc>
              <a:spcAft>
                <a:spcPts val="1000"/>
              </a:spcAft>
            </a:pPr>
            <a:r>
              <a:rPr lang="en-US" sz="1800" dirty="0"/>
              <a:t>Wildcards are required for tracking multiple files.</a:t>
            </a:r>
          </a:p>
          <a:p>
            <a:pPr>
              <a:lnSpc>
                <a:spcPct val="100000"/>
              </a:lnSpc>
              <a:spcAft>
                <a:spcPts val="1000"/>
              </a:spcAft>
            </a:pPr>
            <a:r>
              <a:rPr lang="en-US" sz="1800" dirty="0"/>
              <a:t>Wildcards can only be used in the last segment of a path, such as C:\folder\file or /</a:t>
            </a:r>
            <a:r>
              <a:rPr lang="en-US" sz="1800" dirty="0" err="1"/>
              <a:t>etc</a:t>
            </a:r>
            <a:r>
              <a:rPr lang="en-US" sz="1800" dirty="0"/>
              <a:t>/*.conf</a:t>
            </a:r>
          </a:p>
          <a:p>
            <a:pPr>
              <a:lnSpc>
                <a:spcPct val="100000"/>
              </a:lnSpc>
              <a:spcAft>
                <a:spcPts val="1000"/>
              </a:spcAft>
            </a:pPr>
            <a:r>
              <a:rPr lang="en-US" sz="1800" dirty="0"/>
              <a:t>If an environment variable includes a path that is not valid, validation will succeed but the path will fail when inventory runs.</a:t>
            </a:r>
          </a:p>
          <a:p>
            <a:pPr>
              <a:lnSpc>
                <a:spcPct val="100000"/>
              </a:lnSpc>
              <a:spcAft>
                <a:spcPts val="1000"/>
              </a:spcAft>
            </a:pPr>
            <a:r>
              <a:rPr lang="en-US" sz="1800" dirty="0"/>
              <a:t>When setting the path, avoid general paths such as c:*.* which will result in too many folders being traversed.</a:t>
            </a:r>
          </a:p>
        </p:txBody>
      </p:sp>
    </p:spTree>
    <p:extLst>
      <p:ext uri="{BB962C8B-B14F-4D97-AF65-F5344CB8AC3E}">
        <p14:creationId xmlns:p14="http://schemas.microsoft.com/office/powerpoint/2010/main" val="382674713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Content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view the changes of your monitored resources using the Automation Account.  You can also see the changes for a file via the “View File Content Changes” window.</a:t>
            </a:r>
          </a:p>
          <a:p>
            <a:pPr>
              <a:lnSpc>
                <a:spcPct val="100000"/>
              </a:lnSpc>
              <a:spcAft>
                <a:spcPts val="1000"/>
              </a:spcAft>
            </a:pPr>
            <a:endParaRPr lang="en-US" sz="1800" dirty="0"/>
          </a:p>
          <a:p>
            <a:pPr>
              <a:lnSpc>
                <a:spcPct val="100000"/>
              </a:lnSpc>
              <a:spcAft>
                <a:spcPts val="1000"/>
              </a:spcAft>
            </a:pPr>
            <a:r>
              <a:rPr lang="en-US" sz="1800" dirty="0"/>
              <a:t>Similar to GitHub, you can see removed and added items in Red and Green.</a:t>
            </a:r>
          </a:p>
          <a:p>
            <a:pPr>
              <a:lnSpc>
                <a:spcPct val="100000"/>
              </a:lnSpc>
              <a:spcAft>
                <a:spcPts val="1000"/>
              </a:spcAft>
            </a:pPr>
            <a:endParaRPr lang="en-US" sz="1800" dirty="0"/>
          </a:p>
          <a:p>
            <a:pPr>
              <a:lnSpc>
                <a:spcPct val="100000"/>
              </a:lnSpc>
              <a:spcAft>
                <a:spcPts val="1000"/>
              </a:spcAft>
            </a:pPr>
            <a:r>
              <a:rPr lang="en-US" sz="1800" dirty="0"/>
              <a:t>Windows and Linux files can also be saved to Azure Storage when they change.</a:t>
            </a:r>
          </a:p>
          <a:p>
            <a:pPr>
              <a:lnSpc>
                <a:spcPct val="100000"/>
              </a:lnSpc>
              <a:spcAft>
                <a:spcPts val="1000"/>
              </a:spcAft>
            </a:pPr>
            <a:endParaRPr lang="en-US" sz="1800" dirty="0"/>
          </a:p>
          <a:p>
            <a:pPr>
              <a:lnSpc>
                <a:spcPct val="100000"/>
              </a:lnSpc>
              <a:spcAft>
                <a:spcPts val="1000"/>
              </a:spcAft>
            </a:pPr>
            <a:r>
              <a:rPr lang="en-US" sz="1800" dirty="0"/>
              <a:t>File Change data will be stored in the </a:t>
            </a:r>
            <a:r>
              <a:rPr lang="en-US" sz="1800" b="1" dirty="0" err="1"/>
              <a:t>changetrackingblob</a:t>
            </a:r>
            <a:r>
              <a:rPr lang="en-US" sz="1800" dirty="0"/>
              <a:t> container.</a:t>
            </a:r>
          </a:p>
          <a:p>
            <a:pPr>
              <a:lnSpc>
                <a:spcPct val="100000"/>
              </a:lnSpc>
              <a:spcAft>
                <a:spcPts val="1000"/>
              </a:spcAft>
            </a:pPr>
            <a:endParaRPr lang="en-US" sz="1800" dirty="0"/>
          </a:p>
          <a:p>
            <a:pPr>
              <a:lnSpc>
                <a:spcPct val="100000"/>
              </a:lnSpc>
              <a:spcAft>
                <a:spcPts val="1000"/>
              </a:spcAft>
            </a:pPr>
            <a:r>
              <a:rPr lang="en-US" sz="1800" dirty="0"/>
              <a:t>Each monitored server will get a folder.</a:t>
            </a:r>
          </a:p>
        </p:txBody>
      </p:sp>
    </p:spTree>
    <p:extLst>
      <p:ext uri="{BB962C8B-B14F-4D97-AF65-F5344CB8AC3E}">
        <p14:creationId xmlns:p14="http://schemas.microsoft.com/office/powerpoint/2010/main" val="142687341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Where are FIM logs stored?</a:t>
            </a:r>
          </a:p>
        </p:txBody>
      </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Azure Activity</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5182480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742966" y="34604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F786616C-2909-4910-9769-A227102954BE}"/>
              </a:ext>
            </a:extLst>
          </p:cNvPr>
          <p:cNvGraphicFramePr>
            <a:graphicFrameLocks noGrp="1"/>
          </p:cNvGraphicFramePr>
          <p:nvPr>
            <p:extLst>
              <p:ext uri="{D42A27DB-BD31-4B8C-83A1-F6EECF244321}">
                <p14:modId xmlns:p14="http://schemas.microsoft.com/office/powerpoint/2010/main" val="1591843574"/>
              </p:ext>
            </p:extLst>
          </p:nvPr>
        </p:nvGraphicFramePr>
        <p:xfrm>
          <a:off x="4313708" y="908283"/>
          <a:ext cx="4602673" cy="5419330"/>
        </p:xfrm>
        <a:graphic>
          <a:graphicData uri="http://schemas.openxmlformats.org/drawingml/2006/table">
            <a:tbl>
              <a:tblPr firstRow="1" bandRow="1"/>
              <a:tblGrid>
                <a:gridCol w="288227">
                  <a:extLst>
                    <a:ext uri="{9D8B030D-6E8A-4147-A177-3AD203B41FA5}">
                      <a16:colId xmlns:a16="http://schemas.microsoft.com/office/drawing/2014/main" val="2909524990"/>
                    </a:ext>
                  </a:extLst>
                </a:gridCol>
                <a:gridCol w="776979">
                  <a:extLst>
                    <a:ext uri="{9D8B030D-6E8A-4147-A177-3AD203B41FA5}">
                      <a16:colId xmlns:a16="http://schemas.microsoft.com/office/drawing/2014/main" val="2309314199"/>
                    </a:ext>
                  </a:extLst>
                </a:gridCol>
                <a:gridCol w="2504960">
                  <a:extLst>
                    <a:ext uri="{9D8B030D-6E8A-4147-A177-3AD203B41FA5}">
                      <a16:colId xmlns:a16="http://schemas.microsoft.com/office/drawing/2014/main" val="4046901895"/>
                    </a:ext>
                  </a:extLst>
                </a:gridCol>
                <a:gridCol w="1032507">
                  <a:extLst>
                    <a:ext uri="{9D8B030D-6E8A-4147-A177-3AD203B41FA5}">
                      <a16:colId xmlns:a16="http://schemas.microsoft.com/office/drawing/2014/main" val="2926309358"/>
                    </a:ext>
                  </a:extLst>
                </a:gridCol>
              </a:tblGrid>
              <a:tr h="380921">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8:00-8:05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Welcome</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8:05-8:30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Microsoft Defender for Cloud</a:t>
                      </a: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8:45-9:00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355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9:00-9:45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Cloud vs Other Azure Products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3809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380922">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Microsoft Defender for Cloud Part I</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Settings + Part 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80921">
                <a:tc rowSpan="5">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38092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380921">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2:30-3:00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for Cloud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0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38092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Cloud Part II</a:t>
                      </a:r>
                      <a:endParaRPr lang="en-US" sz="1000" b="0" i="0" u="none" strike="noStrike" dirty="0">
                        <a:solidFill>
                          <a:schemeClr val="bg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380921">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6"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6"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0273285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34870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for Cloud Onboarding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 and perform Microsoft Defender for Cloud onboarding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28404191"/>
              </p:ext>
            </p:extLst>
          </p:nvPr>
        </p:nvGraphicFramePr>
        <p:xfrm>
          <a:off x="0" y="6278670"/>
          <a:ext cx="12192000" cy="70104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Cloud for </a:t>
                      </a:r>
                      <a:r>
                        <a:rPr lang="en-US" sz="800" b="0" dirty="0" err="1">
                          <a:solidFill>
                            <a:schemeClr val="tx1">
                              <a:lumMod val="50000"/>
                              <a:lumOff val="50000"/>
                            </a:schemeClr>
                          </a:solidFill>
                        </a:rPr>
                        <a:t>EndPoint</a:t>
                      </a:r>
                      <a:r>
                        <a:rPr lang="en-US" sz="800" b="0" dirty="0">
                          <a:solidFill>
                            <a:schemeClr val="tx1">
                              <a:lumMod val="50000"/>
                              <a:lumOff val="50000"/>
                            </a:schemeClr>
                          </a:solidFill>
                        </a:rPr>
                        <a:t> + Antivirus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Microsoft Defender for Cloud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Microsoft Defender for Cloud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for Cloud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407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2579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14328</TotalTime>
  <Words>9724</Words>
  <Application>Microsoft Office PowerPoint</Application>
  <PresentationFormat>Widescreen</PresentationFormat>
  <Paragraphs>1198</Paragraphs>
  <Slides>143</Slides>
  <Notes>110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143</vt:i4>
      </vt:variant>
    </vt:vector>
  </HeadingPairs>
  <TitlesOfParts>
    <vt:vector size="162" baseType="lpstr">
      <vt:lpstr>Arial</vt:lpstr>
      <vt:lpstr>Arial Nova</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1_Office Theme</vt:lpstr>
      <vt:lpstr>Welcome to  Microsoft Defender for Cloud  Day 1</vt:lpstr>
      <vt:lpstr>PowerPoint Presentation</vt:lpstr>
      <vt:lpstr>Pre-requisites</vt:lpstr>
      <vt:lpstr>Security Center</vt:lpstr>
      <vt:lpstr>Security Center</vt:lpstr>
      <vt:lpstr>Secure Score</vt:lpstr>
      <vt:lpstr>Regulatory Compliance</vt:lpstr>
      <vt:lpstr>Firewall Manager</vt:lpstr>
      <vt:lpstr>PowerPoint Presentation</vt:lpstr>
      <vt:lpstr>Community Repository</vt:lpstr>
      <vt:lpstr>Value Proposition</vt:lpstr>
      <vt:lpstr>Microsoft Defender for Cloud</vt:lpstr>
      <vt:lpstr>Microsoft Defender for Cloud</vt:lpstr>
      <vt:lpstr>Hybrid cloud approach</vt:lpstr>
      <vt:lpstr>Microsoft Defender for Cloud – Turn it On</vt:lpstr>
      <vt:lpstr>Microsoft Defender for Cloud Solutions</vt:lpstr>
      <vt:lpstr>Microsoft Defender for Cloud Costs</vt:lpstr>
      <vt:lpstr>What’s New, What’s Coming</vt:lpstr>
      <vt:lpstr>Microsoft Defender for Cloud Demo</vt:lpstr>
      <vt:lpstr>PowerPoint Presentation</vt:lpstr>
      <vt:lpstr>PowerPoint Presentation</vt:lpstr>
      <vt:lpstr>Azure Arc</vt:lpstr>
      <vt:lpstr>Azure Arc</vt:lpstr>
      <vt:lpstr>PowerPoint Presentation</vt:lpstr>
      <vt:lpstr>Supported Service</vt:lpstr>
      <vt:lpstr>Azure Arc Architecture</vt:lpstr>
      <vt:lpstr>PowerPoint Presentation</vt:lpstr>
      <vt:lpstr>Azure Arc + Azure Security Center</vt:lpstr>
      <vt:lpstr>Azure Lighthouse</vt:lpstr>
      <vt:lpstr>Azure Lighthouse</vt:lpstr>
      <vt:lpstr>Azure Lighthouse Architecture</vt:lpstr>
      <vt:lpstr>Azure Purview</vt:lpstr>
      <vt:lpstr>Azure Purview</vt:lpstr>
      <vt:lpstr>Azure Policy</vt:lpstr>
      <vt:lpstr>Azure Policy</vt:lpstr>
      <vt:lpstr>Policy Definitions</vt:lpstr>
      <vt:lpstr>Initiative Definitions</vt:lpstr>
      <vt:lpstr>Microsoft Defender for Cloud + Azure Policy</vt:lpstr>
      <vt:lpstr>Azure Blueprints</vt:lpstr>
      <vt:lpstr>Recommendations</vt:lpstr>
      <vt:lpstr>Recommendations</vt:lpstr>
      <vt:lpstr>Disabling Recommendations</vt:lpstr>
      <vt:lpstr>Microsoft 365 Defender</vt:lpstr>
      <vt:lpstr>Microsoft 365 Defender</vt:lpstr>
      <vt:lpstr>Portal Integration</vt:lpstr>
      <vt:lpstr>Top Scoring</vt:lpstr>
      <vt:lpstr>Forrester</vt:lpstr>
      <vt:lpstr>Gartner</vt:lpstr>
      <vt:lpstr>Microsoft Defender + Microsoft Defender for Cloud + Azure Sentinel</vt:lpstr>
      <vt:lpstr>How They Work Together</vt:lpstr>
      <vt:lpstr>All roads lead to Log Analytics and Azure Sentinel. </vt:lpstr>
      <vt:lpstr>But let’s talk about…</vt:lpstr>
      <vt:lpstr>Azure Identity</vt:lpstr>
      <vt:lpstr>PowerPoint Presentation</vt:lpstr>
      <vt:lpstr>PowerPoint Presentation</vt:lpstr>
      <vt:lpstr>PowerPoint Presentation</vt:lpstr>
      <vt:lpstr>What do we know about a user? Effective for obvious attack patterns | Faster to implement</vt:lpstr>
      <vt:lpstr>Identity Protection is more relevant than ever Let system intelligence find compromise</vt:lpstr>
      <vt:lpstr>Microsoft Defender for Cloud + Identity</vt:lpstr>
      <vt:lpstr>Microsoft Defender for Cloud Solutions</vt:lpstr>
      <vt:lpstr>Microsoft Defender for Cloud Solutions</vt:lpstr>
      <vt:lpstr>VM Vulnerability Assessments</vt:lpstr>
      <vt:lpstr>Microsoft Defender for Cloud – VM Vulnerability Assessment</vt:lpstr>
      <vt:lpstr>Qualys Scanner</vt:lpstr>
      <vt:lpstr>Third-party vulnerability scanners</vt:lpstr>
      <vt:lpstr>Deployment</vt:lpstr>
      <vt:lpstr>Scanning</vt:lpstr>
      <vt:lpstr>Findings</vt:lpstr>
      <vt:lpstr>Troubleshooting</vt:lpstr>
      <vt:lpstr>Advanced Scenarios</vt:lpstr>
      <vt:lpstr>Microsoft Defender vs Qualsys</vt:lpstr>
      <vt:lpstr>SQL Vulnerability Assessments</vt:lpstr>
      <vt:lpstr>Microsoft Defender for Cloud – SQL Vulnerability </vt:lpstr>
      <vt:lpstr>Supported Database Types</vt:lpstr>
      <vt:lpstr>Scanning</vt:lpstr>
      <vt:lpstr>Data Residency</vt:lpstr>
      <vt:lpstr>Results</vt:lpstr>
      <vt:lpstr>Storage Account Access</vt:lpstr>
      <vt:lpstr>Azure Monitor Workbooks</vt:lpstr>
      <vt:lpstr>Assessment Rules</vt:lpstr>
      <vt:lpstr>Disabling Rules</vt:lpstr>
      <vt:lpstr>Baselines</vt:lpstr>
      <vt:lpstr>Change Log</vt:lpstr>
      <vt:lpstr>Troubleshooting</vt:lpstr>
      <vt:lpstr>File Integrity</vt:lpstr>
      <vt:lpstr>File Integrity</vt:lpstr>
      <vt:lpstr>How does FIM work?</vt:lpstr>
      <vt:lpstr>Why FIM?</vt:lpstr>
      <vt:lpstr>Which files should I monitor?</vt:lpstr>
      <vt:lpstr>FIM Dashboard</vt:lpstr>
      <vt:lpstr>FIM Configuration</vt:lpstr>
      <vt:lpstr>Folder and path monitoring</vt:lpstr>
      <vt:lpstr>File Content</vt:lpstr>
      <vt:lpstr>Pop Quiz</vt:lpstr>
      <vt:lpstr>PowerPoint Presentation</vt:lpstr>
      <vt:lpstr>PowerPoint Presentation</vt:lpstr>
      <vt:lpstr>DEMO: How to whiteboard designs</vt:lpstr>
      <vt:lpstr>Breakout Activity:  Microsoft Defender for Cloud Onboarding</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Lab 1: Configure Microsoft Defender for Cloud Settings</vt:lpstr>
      <vt:lpstr>PowerPoint Presentation</vt:lpstr>
      <vt:lpstr>PowerPoint Presentation</vt:lpstr>
      <vt:lpstr>Adaptive Application Control</vt:lpstr>
      <vt:lpstr>Application allow lists</vt:lpstr>
      <vt:lpstr>Adaptive Application Control</vt:lpstr>
      <vt:lpstr>How does it work?</vt:lpstr>
      <vt:lpstr>No Enforcement</vt:lpstr>
      <vt:lpstr>No recommendation state</vt:lpstr>
      <vt:lpstr>Miscellaneous</vt:lpstr>
      <vt:lpstr>Rules</vt:lpstr>
      <vt:lpstr>Recommendation – “Allowlist rules in your adaptive application control policy should be updated”</vt:lpstr>
      <vt:lpstr>Question…</vt:lpstr>
      <vt:lpstr>Just In Time VM Access</vt:lpstr>
      <vt:lpstr>JIT VM Access</vt:lpstr>
      <vt:lpstr>Why JIT VM Access?</vt:lpstr>
      <vt:lpstr>Supported Ports</vt:lpstr>
      <vt:lpstr>Network Security Groups</vt:lpstr>
      <vt:lpstr>Requesting Access</vt:lpstr>
      <vt:lpstr>Azure Bastion</vt:lpstr>
      <vt:lpstr>Azure Bastion</vt:lpstr>
      <vt:lpstr>How does it work?</vt:lpstr>
      <vt:lpstr>Adaptive Network Hardening</vt:lpstr>
      <vt:lpstr>Adaptive Network Hardening</vt:lpstr>
      <vt:lpstr>How does it work?</vt:lpstr>
      <vt:lpstr>Network Security Groups</vt:lpstr>
      <vt:lpstr>Microsoft Defender for Cloud – Case Studies</vt:lpstr>
      <vt:lpstr>Case Studies - NCR</vt:lpstr>
      <vt:lpstr>Case Studies - Centro Paula Souza</vt:lpstr>
      <vt:lpstr>Breakout Activity:  Microsoft Defender for Cloud Onboarding Discussion</vt:lpstr>
      <vt:lpstr>PowerPoint Presentation</vt:lpstr>
      <vt:lpstr>Build Hands-on Lab:  Lab 2: Microsoft Defender for Cloud Solutions – Part II</vt:lpstr>
      <vt:lpstr>Build Hands-on Lab:  Lab 3: Microsoft Defender for Cloud Solutions – Part III</vt:lpstr>
      <vt:lpstr>Build Hands-on Lab:  Lab 4: Security Portals</vt:lpstr>
      <vt:lpstr>Full Group Activity:  Microsoft Defender for Cloud</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1086</cp:revision>
  <dcterms:created xsi:type="dcterms:W3CDTF">2020-05-01T23:34:12Z</dcterms:created>
  <dcterms:modified xsi:type="dcterms:W3CDTF">2021-11-09T19:25:55Z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